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5" r:id="rId1"/>
  </p:sldMasterIdLst>
  <p:notesMasterIdLst>
    <p:notesMasterId r:id="rId25"/>
  </p:notesMasterIdLst>
  <p:sldIdLst>
    <p:sldId id="257" r:id="rId2"/>
    <p:sldId id="444" r:id="rId3"/>
    <p:sldId id="442" r:id="rId4"/>
    <p:sldId id="552" r:id="rId5"/>
    <p:sldId id="570" r:id="rId6"/>
    <p:sldId id="473" r:id="rId7"/>
    <p:sldId id="559" r:id="rId8"/>
    <p:sldId id="562" r:id="rId9"/>
    <p:sldId id="564" r:id="rId10"/>
    <p:sldId id="560" r:id="rId11"/>
    <p:sldId id="574" r:id="rId12"/>
    <p:sldId id="567" r:id="rId13"/>
    <p:sldId id="561" r:id="rId14"/>
    <p:sldId id="575" r:id="rId15"/>
    <p:sldId id="568" r:id="rId16"/>
    <p:sldId id="566" r:id="rId17"/>
    <p:sldId id="553" r:id="rId18"/>
    <p:sldId id="571" r:id="rId19"/>
    <p:sldId id="445" r:id="rId20"/>
    <p:sldId id="498" r:id="rId21"/>
    <p:sldId id="453" r:id="rId22"/>
    <p:sldId id="555" r:id="rId23"/>
    <p:sldId id="5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H. Gotlib" initials="IHG" lastIdx="3" clrIdx="0">
    <p:extLst>
      <p:ext uri="{19B8F6BF-5375-455C-9EA6-DF929625EA0E}">
        <p15:presenceInfo xmlns:p15="http://schemas.microsoft.com/office/powerpoint/2012/main" userId="Ian H. Gotlib" providerId="None"/>
      </p:ext>
    </p:extLst>
  </p:cmAuthor>
  <p:cmAuthor id="2" name="Lauren Borchers" initials="LB" lastIdx="1" clrIdx="1">
    <p:extLst>
      <p:ext uri="{19B8F6BF-5375-455C-9EA6-DF929625EA0E}">
        <p15:presenceInfo xmlns:p15="http://schemas.microsoft.com/office/powerpoint/2012/main" userId="f1f329395f2155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ECD"/>
    <a:srgbClr val="A4ABB8"/>
    <a:srgbClr val="DAE3F3"/>
    <a:srgbClr val="3A3A3A"/>
    <a:srgbClr val="4A60B4"/>
    <a:srgbClr val="1F32C8"/>
    <a:srgbClr val="000000"/>
    <a:srgbClr val="022ED1"/>
    <a:srgbClr val="DDDFF3"/>
    <a:srgbClr val="E8DD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75"/>
    <p:restoredTop sz="87620" autoAdjust="0"/>
  </p:normalViewPr>
  <p:slideViewPr>
    <p:cSldViewPr snapToGrid="0" snapToObjects="1">
      <p:cViewPr>
        <p:scale>
          <a:sx n="119" d="100"/>
          <a:sy n="119" d="100"/>
        </p:scale>
        <p:origin x="-672" y="-15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5" d="100"/>
          <a:sy n="75" d="100"/>
        </p:scale>
        <p:origin x="2816" y="1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D1538-CBD5-E043-B54C-9D6FAD0DB800}" type="datetimeFigureOut">
              <a:rPr lang="en-US" smtClean="0"/>
              <a:t>6/6/19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62D6E-4BE6-7649-BC3C-AB3B32AE8D5F}" type="slidenum">
              <a:rPr lang="en-US" smtClean="0"/>
              <a:t>‹#›</a:t>
            </a:fld>
            <a:endParaRPr lang="en-US"/>
          </a:p>
        </p:txBody>
      </p:sp>
    </p:spTree>
    <p:extLst>
      <p:ext uri="{BB962C8B-B14F-4D97-AF65-F5344CB8AC3E}">
        <p14:creationId xmlns:p14="http://schemas.microsoft.com/office/powerpoint/2010/main" val="403736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Lauren</a:t>
            </a:r>
          </a:p>
        </p:txBody>
      </p:sp>
      <p:sp>
        <p:nvSpPr>
          <p:cNvPr id="4" name="Slide Number Placeholder 3"/>
          <p:cNvSpPr>
            <a:spLocks noGrp="1"/>
          </p:cNvSpPr>
          <p:nvPr>
            <p:ph type="sldNum" sz="quarter" idx="5"/>
          </p:nvPr>
        </p:nvSpPr>
        <p:spPr/>
        <p:txBody>
          <a:bodyPr/>
          <a:lstStyle/>
          <a:p>
            <a:fld id="{4366F9C9-19AD-4B49-BEE0-98DEB4EB3E82}" type="slidenum">
              <a:rPr lang="en-US" smtClean="0"/>
              <a:t>1</a:t>
            </a:fld>
            <a:endParaRPr lang="en-US"/>
          </a:p>
        </p:txBody>
      </p:sp>
    </p:spTree>
    <p:extLst>
      <p:ext uri="{BB962C8B-B14F-4D97-AF65-F5344CB8AC3E}">
        <p14:creationId xmlns:p14="http://schemas.microsoft.com/office/powerpoint/2010/main" val="807563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Lauren</a:t>
            </a:r>
          </a:p>
        </p:txBody>
      </p:sp>
      <p:sp>
        <p:nvSpPr>
          <p:cNvPr id="4" name="Slide Number Placeholder 3"/>
          <p:cNvSpPr>
            <a:spLocks noGrp="1"/>
          </p:cNvSpPr>
          <p:nvPr>
            <p:ph type="sldNum" sz="quarter" idx="5"/>
          </p:nvPr>
        </p:nvSpPr>
        <p:spPr/>
        <p:txBody>
          <a:bodyPr/>
          <a:lstStyle/>
          <a:p>
            <a:fld id="{88F62D6E-4BE6-7649-BC3C-AB3B32AE8D5F}" type="slidenum">
              <a:rPr lang="en-US" smtClean="0"/>
              <a:t>10</a:t>
            </a:fld>
            <a:endParaRPr lang="en-US"/>
          </a:p>
        </p:txBody>
      </p:sp>
    </p:spTree>
    <p:extLst>
      <p:ext uri="{BB962C8B-B14F-4D97-AF65-F5344CB8AC3E}">
        <p14:creationId xmlns:p14="http://schemas.microsoft.com/office/powerpoint/2010/main" val="1707265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Lauren</a:t>
            </a:r>
          </a:p>
        </p:txBody>
      </p:sp>
      <p:sp>
        <p:nvSpPr>
          <p:cNvPr id="4" name="Slide Number Placeholder 3"/>
          <p:cNvSpPr>
            <a:spLocks noGrp="1"/>
          </p:cNvSpPr>
          <p:nvPr>
            <p:ph type="sldNum" sz="quarter" idx="5"/>
          </p:nvPr>
        </p:nvSpPr>
        <p:spPr/>
        <p:txBody>
          <a:bodyPr/>
          <a:lstStyle/>
          <a:p>
            <a:fld id="{88F62D6E-4BE6-7649-BC3C-AB3B32AE8D5F}" type="slidenum">
              <a:rPr lang="en-US" smtClean="0"/>
              <a:t>11</a:t>
            </a:fld>
            <a:endParaRPr lang="en-US"/>
          </a:p>
        </p:txBody>
      </p:sp>
    </p:spTree>
    <p:extLst>
      <p:ext uri="{BB962C8B-B14F-4D97-AF65-F5344CB8AC3E}">
        <p14:creationId xmlns:p14="http://schemas.microsoft.com/office/powerpoint/2010/main" val="2058922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Lauren</a:t>
            </a:r>
          </a:p>
        </p:txBody>
      </p:sp>
      <p:sp>
        <p:nvSpPr>
          <p:cNvPr id="4" name="Slide Number Placeholder 3"/>
          <p:cNvSpPr>
            <a:spLocks noGrp="1"/>
          </p:cNvSpPr>
          <p:nvPr>
            <p:ph type="sldNum" sz="quarter" idx="5"/>
          </p:nvPr>
        </p:nvSpPr>
        <p:spPr/>
        <p:txBody>
          <a:bodyPr/>
          <a:lstStyle/>
          <a:p>
            <a:fld id="{88F62D6E-4BE6-7649-BC3C-AB3B32AE8D5F}" type="slidenum">
              <a:rPr lang="en-US" smtClean="0"/>
              <a:t>12</a:t>
            </a:fld>
            <a:endParaRPr lang="en-US"/>
          </a:p>
        </p:txBody>
      </p:sp>
    </p:spTree>
    <p:extLst>
      <p:ext uri="{BB962C8B-B14F-4D97-AF65-F5344CB8AC3E}">
        <p14:creationId xmlns:p14="http://schemas.microsoft.com/office/powerpoint/2010/main" val="1352165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Josh</a:t>
            </a:r>
          </a:p>
        </p:txBody>
      </p:sp>
      <p:sp>
        <p:nvSpPr>
          <p:cNvPr id="4" name="Slide Number Placeholder 3"/>
          <p:cNvSpPr>
            <a:spLocks noGrp="1"/>
          </p:cNvSpPr>
          <p:nvPr>
            <p:ph type="sldNum" sz="quarter" idx="5"/>
          </p:nvPr>
        </p:nvSpPr>
        <p:spPr/>
        <p:txBody>
          <a:bodyPr/>
          <a:lstStyle/>
          <a:p>
            <a:fld id="{88F62D6E-4BE6-7649-BC3C-AB3B32AE8D5F}" type="slidenum">
              <a:rPr lang="en-US" smtClean="0"/>
              <a:t>13</a:t>
            </a:fld>
            <a:endParaRPr lang="en-US"/>
          </a:p>
        </p:txBody>
      </p:sp>
    </p:spTree>
    <p:extLst>
      <p:ext uri="{BB962C8B-B14F-4D97-AF65-F5344CB8AC3E}">
        <p14:creationId xmlns:p14="http://schemas.microsoft.com/office/powerpoint/2010/main" val="54039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Josh</a:t>
            </a:r>
          </a:p>
        </p:txBody>
      </p:sp>
      <p:sp>
        <p:nvSpPr>
          <p:cNvPr id="4" name="Slide Number Placeholder 3"/>
          <p:cNvSpPr>
            <a:spLocks noGrp="1"/>
          </p:cNvSpPr>
          <p:nvPr>
            <p:ph type="sldNum" sz="quarter" idx="5"/>
          </p:nvPr>
        </p:nvSpPr>
        <p:spPr/>
        <p:txBody>
          <a:bodyPr/>
          <a:lstStyle/>
          <a:p>
            <a:fld id="{88F62D6E-4BE6-7649-BC3C-AB3B32AE8D5F}" type="slidenum">
              <a:rPr lang="en-US" smtClean="0"/>
              <a:t>14</a:t>
            </a:fld>
            <a:endParaRPr lang="en-US"/>
          </a:p>
        </p:txBody>
      </p:sp>
    </p:spTree>
    <p:extLst>
      <p:ext uri="{BB962C8B-B14F-4D97-AF65-F5344CB8AC3E}">
        <p14:creationId xmlns:p14="http://schemas.microsoft.com/office/powerpoint/2010/main" val="3572572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Josh</a:t>
            </a:r>
          </a:p>
        </p:txBody>
      </p:sp>
      <p:sp>
        <p:nvSpPr>
          <p:cNvPr id="4" name="Slide Number Placeholder 3"/>
          <p:cNvSpPr>
            <a:spLocks noGrp="1"/>
          </p:cNvSpPr>
          <p:nvPr>
            <p:ph type="sldNum" sz="quarter" idx="5"/>
          </p:nvPr>
        </p:nvSpPr>
        <p:spPr/>
        <p:txBody>
          <a:bodyPr/>
          <a:lstStyle/>
          <a:p>
            <a:fld id="{88F62D6E-4BE6-7649-BC3C-AB3B32AE8D5F}" type="slidenum">
              <a:rPr lang="en-US" smtClean="0"/>
              <a:t>15</a:t>
            </a:fld>
            <a:endParaRPr lang="en-US"/>
          </a:p>
        </p:txBody>
      </p:sp>
    </p:spTree>
    <p:extLst>
      <p:ext uri="{BB962C8B-B14F-4D97-AF65-F5344CB8AC3E}">
        <p14:creationId xmlns:p14="http://schemas.microsoft.com/office/powerpoint/2010/main" val="129434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Lauren</a:t>
            </a:r>
          </a:p>
        </p:txBody>
      </p:sp>
      <p:sp>
        <p:nvSpPr>
          <p:cNvPr id="4" name="Slide Number Placeholder 3"/>
          <p:cNvSpPr>
            <a:spLocks noGrp="1"/>
          </p:cNvSpPr>
          <p:nvPr>
            <p:ph type="sldNum" sz="quarter" idx="5"/>
          </p:nvPr>
        </p:nvSpPr>
        <p:spPr/>
        <p:txBody>
          <a:bodyPr/>
          <a:lstStyle/>
          <a:p>
            <a:fld id="{88F62D6E-4BE6-7649-BC3C-AB3B32AE8D5F}" type="slidenum">
              <a:rPr lang="en-US" smtClean="0"/>
              <a:t>16</a:t>
            </a:fld>
            <a:endParaRPr lang="en-US"/>
          </a:p>
        </p:txBody>
      </p:sp>
    </p:spTree>
    <p:extLst>
      <p:ext uri="{BB962C8B-B14F-4D97-AF65-F5344CB8AC3E}">
        <p14:creationId xmlns:p14="http://schemas.microsoft.com/office/powerpoint/2010/main" val="3232151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Lauren</a:t>
            </a:r>
          </a:p>
        </p:txBody>
      </p:sp>
      <p:sp>
        <p:nvSpPr>
          <p:cNvPr id="4" name="Slide Number Placeholder 3"/>
          <p:cNvSpPr>
            <a:spLocks noGrp="1"/>
          </p:cNvSpPr>
          <p:nvPr>
            <p:ph type="sldNum" sz="quarter" idx="5"/>
          </p:nvPr>
        </p:nvSpPr>
        <p:spPr/>
        <p:txBody>
          <a:bodyPr/>
          <a:lstStyle/>
          <a:p>
            <a:fld id="{88F62D6E-4BE6-7649-BC3C-AB3B32AE8D5F}" type="slidenum">
              <a:rPr lang="en-US" smtClean="0"/>
              <a:t>17</a:t>
            </a:fld>
            <a:endParaRPr lang="en-US"/>
          </a:p>
        </p:txBody>
      </p:sp>
    </p:spTree>
    <p:extLst>
      <p:ext uri="{BB962C8B-B14F-4D97-AF65-F5344CB8AC3E}">
        <p14:creationId xmlns:p14="http://schemas.microsoft.com/office/powerpoint/2010/main" val="3496856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Lauren</a:t>
            </a:r>
          </a:p>
        </p:txBody>
      </p:sp>
      <p:sp>
        <p:nvSpPr>
          <p:cNvPr id="4" name="Slide Number Placeholder 3"/>
          <p:cNvSpPr>
            <a:spLocks noGrp="1"/>
          </p:cNvSpPr>
          <p:nvPr>
            <p:ph type="sldNum" sz="quarter" idx="5"/>
          </p:nvPr>
        </p:nvSpPr>
        <p:spPr/>
        <p:txBody>
          <a:bodyPr/>
          <a:lstStyle/>
          <a:p>
            <a:fld id="{88F62D6E-4BE6-7649-BC3C-AB3B32AE8D5F}" type="slidenum">
              <a:rPr lang="en-US" smtClean="0"/>
              <a:t>18</a:t>
            </a:fld>
            <a:endParaRPr lang="en-US"/>
          </a:p>
        </p:txBody>
      </p:sp>
    </p:spTree>
    <p:extLst>
      <p:ext uri="{BB962C8B-B14F-4D97-AF65-F5344CB8AC3E}">
        <p14:creationId xmlns:p14="http://schemas.microsoft.com/office/powerpoint/2010/main" val="529492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Josh</a:t>
            </a:r>
          </a:p>
        </p:txBody>
      </p:sp>
      <p:sp>
        <p:nvSpPr>
          <p:cNvPr id="4" name="Slide Number Placeholder 3"/>
          <p:cNvSpPr>
            <a:spLocks noGrp="1"/>
          </p:cNvSpPr>
          <p:nvPr>
            <p:ph type="sldNum" sz="quarter" idx="5"/>
          </p:nvPr>
        </p:nvSpPr>
        <p:spPr/>
        <p:txBody>
          <a:bodyPr/>
          <a:lstStyle/>
          <a:p>
            <a:fld id="{88F62D6E-4BE6-7649-BC3C-AB3B32AE8D5F}" type="slidenum">
              <a:rPr lang="en-US" smtClean="0"/>
              <a:t>19</a:t>
            </a:fld>
            <a:endParaRPr lang="en-US"/>
          </a:p>
        </p:txBody>
      </p:sp>
    </p:spTree>
    <p:extLst>
      <p:ext uri="{BB962C8B-B14F-4D97-AF65-F5344CB8AC3E}">
        <p14:creationId xmlns:p14="http://schemas.microsoft.com/office/powerpoint/2010/main" val="169167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Josh</a:t>
            </a:r>
          </a:p>
        </p:txBody>
      </p:sp>
      <p:sp>
        <p:nvSpPr>
          <p:cNvPr id="4" name="Slide Number Placeholder 3"/>
          <p:cNvSpPr>
            <a:spLocks noGrp="1"/>
          </p:cNvSpPr>
          <p:nvPr>
            <p:ph type="sldNum" sz="quarter" idx="5"/>
          </p:nvPr>
        </p:nvSpPr>
        <p:spPr/>
        <p:txBody>
          <a:bodyPr/>
          <a:lstStyle/>
          <a:p>
            <a:fld id="{88F62D6E-4BE6-7649-BC3C-AB3B32AE8D5F}" type="slidenum">
              <a:rPr lang="en-US" smtClean="0"/>
              <a:t>2</a:t>
            </a:fld>
            <a:endParaRPr lang="en-US"/>
          </a:p>
        </p:txBody>
      </p:sp>
    </p:spTree>
    <p:extLst>
      <p:ext uri="{BB962C8B-B14F-4D97-AF65-F5344CB8AC3E}">
        <p14:creationId xmlns:p14="http://schemas.microsoft.com/office/powerpoint/2010/main" val="253310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Josh</a:t>
            </a:r>
          </a:p>
        </p:txBody>
      </p:sp>
      <p:sp>
        <p:nvSpPr>
          <p:cNvPr id="4" name="Slide Number Placeholder 3"/>
          <p:cNvSpPr>
            <a:spLocks noGrp="1"/>
          </p:cNvSpPr>
          <p:nvPr>
            <p:ph type="sldNum" sz="quarter" idx="5"/>
          </p:nvPr>
        </p:nvSpPr>
        <p:spPr/>
        <p:txBody>
          <a:bodyPr/>
          <a:lstStyle/>
          <a:p>
            <a:fld id="{88F62D6E-4BE6-7649-BC3C-AB3B32AE8D5F}" type="slidenum">
              <a:rPr lang="en-US" smtClean="0"/>
              <a:t>20</a:t>
            </a:fld>
            <a:endParaRPr lang="en-US"/>
          </a:p>
        </p:txBody>
      </p:sp>
    </p:spTree>
    <p:extLst>
      <p:ext uri="{BB962C8B-B14F-4D97-AF65-F5344CB8AC3E}">
        <p14:creationId xmlns:p14="http://schemas.microsoft.com/office/powerpoint/2010/main" val="1933837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8F62D6E-4BE6-7649-BC3C-AB3B32AE8D5F}" type="slidenum">
              <a:rPr lang="en-US" smtClean="0"/>
              <a:t>21</a:t>
            </a:fld>
            <a:endParaRPr lang="en-US"/>
          </a:p>
        </p:txBody>
      </p:sp>
    </p:spTree>
    <p:extLst>
      <p:ext uri="{BB962C8B-B14F-4D97-AF65-F5344CB8AC3E}">
        <p14:creationId xmlns:p14="http://schemas.microsoft.com/office/powerpoint/2010/main" val="71838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F62D6E-4BE6-7649-BC3C-AB3B32AE8D5F}" type="slidenum">
              <a:rPr lang="en-US" smtClean="0"/>
              <a:t>22</a:t>
            </a:fld>
            <a:endParaRPr lang="en-US"/>
          </a:p>
        </p:txBody>
      </p:sp>
    </p:spTree>
    <p:extLst>
      <p:ext uri="{BB962C8B-B14F-4D97-AF65-F5344CB8AC3E}">
        <p14:creationId xmlns:p14="http://schemas.microsoft.com/office/powerpoint/2010/main" val="125442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88F62D6E-4BE6-7649-BC3C-AB3B32AE8D5F}" type="slidenum">
              <a:rPr lang="en-US" smtClean="0"/>
              <a:t>23</a:t>
            </a:fld>
            <a:endParaRPr lang="en-US"/>
          </a:p>
        </p:txBody>
      </p:sp>
    </p:spTree>
    <p:extLst>
      <p:ext uri="{BB962C8B-B14F-4D97-AF65-F5344CB8AC3E}">
        <p14:creationId xmlns:p14="http://schemas.microsoft.com/office/powerpoint/2010/main" val="26572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Lauren</a:t>
            </a:r>
          </a:p>
        </p:txBody>
      </p:sp>
      <p:sp>
        <p:nvSpPr>
          <p:cNvPr id="4" name="Slide Number Placeholder 3"/>
          <p:cNvSpPr>
            <a:spLocks noGrp="1"/>
          </p:cNvSpPr>
          <p:nvPr>
            <p:ph type="sldNum" sz="quarter" idx="5"/>
          </p:nvPr>
        </p:nvSpPr>
        <p:spPr/>
        <p:txBody>
          <a:bodyPr/>
          <a:lstStyle/>
          <a:p>
            <a:fld id="{88F62D6E-4BE6-7649-BC3C-AB3B32AE8D5F}" type="slidenum">
              <a:rPr lang="en-US" smtClean="0"/>
              <a:t>3</a:t>
            </a:fld>
            <a:endParaRPr lang="en-US"/>
          </a:p>
        </p:txBody>
      </p:sp>
    </p:spTree>
    <p:extLst>
      <p:ext uri="{BB962C8B-B14F-4D97-AF65-F5344CB8AC3E}">
        <p14:creationId xmlns:p14="http://schemas.microsoft.com/office/powerpoint/2010/main" val="202658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a:t>
            </a:r>
          </a:p>
        </p:txBody>
      </p:sp>
      <p:sp>
        <p:nvSpPr>
          <p:cNvPr id="4" name="Slide Number Placeholder 3"/>
          <p:cNvSpPr>
            <a:spLocks noGrp="1"/>
          </p:cNvSpPr>
          <p:nvPr>
            <p:ph type="sldNum" sz="quarter" idx="5"/>
          </p:nvPr>
        </p:nvSpPr>
        <p:spPr/>
        <p:txBody>
          <a:bodyPr/>
          <a:lstStyle/>
          <a:p>
            <a:fld id="{88F62D6E-4BE6-7649-BC3C-AB3B32AE8D5F}" type="slidenum">
              <a:rPr lang="en-US" smtClean="0"/>
              <a:t>4</a:t>
            </a:fld>
            <a:endParaRPr lang="en-US"/>
          </a:p>
        </p:txBody>
      </p:sp>
    </p:spTree>
    <p:extLst>
      <p:ext uri="{BB962C8B-B14F-4D97-AF65-F5344CB8AC3E}">
        <p14:creationId xmlns:p14="http://schemas.microsoft.com/office/powerpoint/2010/main" val="182004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Josh</a:t>
            </a:r>
          </a:p>
        </p:txBody>
      </p:sp>
      <p:sp>
        <p:nvSpPr>
          <p:cNvPr id="4" name="Slide Number Placeholder 3"/>
          <p:cNvSpPr>
            <a:spLocks noGrp="1"/>
          </p:cNvSpPr>
          <p:nvPr>
            <p:ph type="sldNum" sz="quarter" idx="5"/>
          </p:nvPr>
        </p:nvSpPr>
        <p:spPr/>
        <p:txBody>
          <a:bodyPr/>
          <a:lstStyle/>
          <a:p>
            <a:fld id="{88F62D6E-4BE6-7649-BC3C-AB3B32AE8D5F}" type="slidenum">
              <a:rPr lang="en-US" smtClean="0"/>
              <a:t>5</a:t>
            </a:fld>
            <a:endParaRPr lang="en-US"/>
          </a:p>
        </p:txBody>
      </p:sp>
    </p:spTree>
    <p:extLst>
      <p:ext uri="{BB962C8B-B14F-4D97-AF65-F5344CB8AC3E}">
        <p14:creationId xmlns:p14="http://schemas.microsoft.com/office/powerpoint/2010/main" val="268476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Lauren (</a:t>
            </a:r>
            <a:r>
              <a:rPr lang="en-US" sz="1200" kern="1200" dirty="0" err="1">
                <a:solidFill>
                  <a:schemeClr val="tx1"/>
                </a:solidFill>
                <a:effectLst/>
                <a:latin typeface="+mn-lt"/>
                <a:ea typeface="+mn-ea"/>
                <a:cs typeface="+mn-cs"/>
              </a:rPr>
              <a:t>aparc</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aseg</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Lots of Atlases (manually labeled ROIs; from that they made a probabilistic map they use that to segment cortical regions, </a:t>
            </a:r>
            <a:r>
              <a:rPr lang="en-US" sz="1200" kern="1200" dirty="0" err="1">
                <a:solidFill>
                  <a:schemeClr val="tx1"/>
                </a:solidFill>
                <a:effectLst/>
                <a:latin typeface="+mn-lt"/>
                <a:ea typeface="+mn-ea"/>
                <a:cs typeface="+mn-cs"/>
              </a:rPr>
              <a:t>Fishel</a:t>
            </a:r>
            <a:r>
              <a:rPr lang="en-US" sz="1200" kern="1200" dirty="0">
                <a:solidFill>
                  <a:schemeClr val="tx1"/>
                </a:solidFill>
                <a:effectLst/>
                <a:latin typeface="+mn-lt"/>
                <a:ea typeface="+mn-ea"/>
                <a:cs typeface="+mn-cs"/>
              </a:rPr>
              <a:t> et al. generated a probabilistic map to segment subcortical regions</a:t>
            </a:r>
          </a:p>
        </p:txBody>
      </p:sp>
      <p:sp>
        <p:nvSpPr>
          <p:cNvPr id="4" name="Slide Number Placeholder 3"/>
          <p:cNvSpPr>
            <a:spLocks noGrp="1"/>
          </p:cNvSpPr>
          <p:nvPr>
            <p:ph type="sldNum" sz="quarter" idx="5"/>
          </p:nvPr>
        </p:nvSpPr>
        <p:spPr/>
        <p:txBody>
          <a:bodyPr/>
          <a:lstStyle/>
          <a:p>
            <a:fld id="{4366F9C9-19AD-4B49-BEE0-98DEB4EB3E82}" type="slidenum">
              <a:rPr lang="en-US" smtClean="0"/>
              <a:t>6</a:t>
            </a:fld>
            <a:endParaRPr lang="en-US"/>
          </a:p>
        </p:txBody>
      </p:sp>
    </p:spTree>
    <p:extLst>
      <p:ext uri="{BB962C8B-B14F-4D97-AF65-F5344CB8AC3E}">
        <p14:creationId xmlns:p14="http://schemas.microsoft.com/office/powerpoint/2010/main" val="2859770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Josh</a:t>
            </a:r>
          </a:p>
        </p:txBody>
      </p:sp>
      <p:sp>
        <p:nvSpPr>
          <p:cNvPr id="4" name="Slide Number Placeholder 3"/>
          <p:cNvSpPr>
            <a:spLocks noGrp="1"/>
          </p:cNvSpPr>
          <p:nvPr>
            <p:ph type="sldNum" sz="quarter" idx="5"/>
          </p:nvPr>
        </p:nvSpPr>
        <p:spPr/>
        <p:txBody>
          <a:bodyPr/>
          <a:lstStyle/>
          <a:p>
            <a:fld id="{88F62D6E-4BE6-7649-BC3C-AB3B32AE8D5F}" type="slidenum">
              <a:rPr lang="en-US" smtClean="0"/>
              <a:t>7</a:t>
            </a:fld>
            <a:endParaRPr lang="en-US"/>
          </a:p>
        </p:txBody>
      </p:sp>
    </p:spTree>
    <p:extLst>
      <p:ext uri="{BB962C8B-B14F-4D97-AF65-F5344CB8AC3E}">
        <p14:creationId xmlns:p14="http://schemas.microsoft.com/office/powerpoint/2010/main" val="532543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Lauren</a:t>
            </a:r>
          </a:p>
        </p:txBody>
      </p:sp>
      <p:sp>
        <p:nvSpPr>
          <p:cNvPr id="4" name="Slide Number Placeholder 3"/>
          <p:cNvSpPr>
            <a:spLocks noGrp="1"/>
          </p:cNvSpPr>
          <p:nvPr>
            <p:ph type="sldNum" sz="quarter" idx="5"/>
          </p:nvPr>
        </p:nvSpPr>
        <p:spPr/>
        <p:txBody>
          <a:bodyPr/>
          <a:lstStyle/>
          <a:p>
            <a:fld id="{88F62D6E-4BE6-7649-BC3C-AB3B32AE8D5F}" type="slidenum">
              <a:rPr lang="en-US" smtClean="0"/>
              <a:t>8</a:t>
            </a:fld>
            <a:endParaRPr lang="en-US"/>
          </a:p>
        </p:txBody>
      </p:sp>
    </p:spTree>
    <p:extLst>
      <p:ext uri="{BB962C8B-B14F-4D97-AF65-F5344CB8AC3E}">
        <p14:creationId xmlns:p14="http://schemas.microsoft.com/office/powerpoint/2010/main" val="909846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Josh</a:t>
            </a:r>
          </a:p>
        </p:txBody>
      </p:sp>
      <p:sp>
        <p:nvSpPr>
          <p:cNvPr id="4" name="Slide Number Placeholder 3"/>
          <p:cNvSpPr>
            <a:spLocks noGrp="1"/>
          </p:cNvSpPr>
          <p:nvPr>
            <p:ph type="sldNum" sz="quarter" idx="5"/>
          </p:nvPr>
        </p:nvSpPr>
        <p:spPr/>
        <p:txBody>
          <a:bodyPr/>
          <a:lstStyle/>
          <a:p>
            <a:fld id="{88F62D6E-4BE6-7649-BC3C-AB3B32AE8D5F}" type="slidenum">
              <a:rPr lang="en-US" smtClean="0"/>
              <a:t>9</a:t>
            </a:fld>
            <a:endParaRPr lang="en-US"/>
          </a:p>
        </p:txBody>
      </p:sp>
    </p:spTree>
    <p:extLst>
      <p:ext uri="{BB962C8B-B14F-4D97-AF65-F5344CB8AC3E}">
        <p14:creationId xmlns:p14="http://schemas.microsoft.com/office/powerpoint/2010/main" val="27454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EB3E-B2ED-794D-9054-9EA6542D2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613CF8-1749-054B-B7AF-419FC58CBA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9AC6-9084-BE4B-B745-7BCBAAA9BEC5}"/>
              </a:ext>
            </a:extLst>
          </p:cNvPr>
          <p:cNvSpPr>
            <a:spLocks noGrp="1"/>
          </p:cNvSpPr>
          <p:nvPr>
            <p:ph type="dt" sz="half" idx="10"/>
          </p:nvPr>
        </p:nvSpPr>
        <p:spPr/>
        <p:txBody>
          <a:bodyPr/>
          <a:lstStyle/>
          <a:p>
            <a:fld id="{13CC4484-8D7B-8B47-B9C0-94E2AA25329A}" type="datetimeFigureOut">
              <a:rPr lang="en-US" smtClean="0"/>
              <a:t>6/6/19</a:t>
            </a:fld>
            <a:endParaRPr lang="en-US"/>
          </a:p>
        </p:txBody>
      </p:sp>
      <p:sp>
        <p:nvSpPr>
          <p:cNvPr id="5" name="Footer Placeholder 4">
            <a:extLst>
              <a:ext uri="{FF2B5EF4-FFF2-40B4-BE49-F238E27FC236}">
                <a16:creationId xmlns:a16="http://schemas.microsoft.com/office/drawing/2014/main" id="{409420C8-4E4B-564A-A113-43E3FAFA6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A7055-0E21-3F48-B16A-EAD466E9DD67}"/>
              </a:ext>
            </a:extLst>
          </p:cNvPr>
          <p:cNvSpPr>
            <a:spLocks noGrp="1"/>
          </p:cNvSpPr>
          <p:nvPr>
            <p:ph type="sldNum" sz="quarter" idx="12"/>
          </p:nvPr>
        </p:nvSpPr>
        <p:spPr/>
        <p:txBody>
          <a:bodyPr/>
          <a:lstStyle/>
          <a:p>
            <a:fld id="{68AF06AA-B8A2-AE47-8851-BD9012D573AC}" type="slidenum">
              <a:rPr lang="en-US" smtClean="0"/>
              <a:t>‹#›</a:t>
            </a:fld>
            <a:endParaRPr lang="en-US"/>
          </a:p>
        </p:txBody>
      </p:sp>
    </p:spTree>
    <p:extLst>
      <p:ext uri="{BB962C8B-B14F-4D97-AF65-F5344CB8AC3E}">
        <p14:creationId xmlns:p14="http://schemas.microsoft.com/office/powerpoint/2010/main" val="834125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DAC12-87DA-7E40-9A62-17BE54C8B9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C7BA89-77E3-1A4B-A185-9E314C41F8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B8294-5079-3246-B4B8-FD1CBA6BB960}"/>
              </a:ext>
            </a:extLst>
          </p:cNvPr>
          <p:cNvSpPr>
            <a:spLocks noGrp="1"/>
          </p:cNvSpPr>
          <p:nvPr>
            <p:ph type="dt" sz="half" idx="10"/>
          </p:nvPr>
        </p:nvSpPr>
        <p:spPr/>
        <p:txBody>
          <a:bodyPr/>
          <a:lstStyle/>
          <a:p>
            <a:fld id="{13CC4484-8D7B-8B47-B9C0-94E2AA25329A}" type="datetimeFigureOut">
              <a:rPr lang="en-US" smtClean="0"/>
              <a:t>6/6/19</a:t>
            </a:fld>
            <a:endParaRPr lang="en-US"/>
          </a:p>
        </p:txBody>
      </p:sp>
      <p:sp>
        <p:nvSpPr>
          <p:cNvPr id="5" name="Footer Placeholder 4">
            <a:extLst>
              <a:ext uri="{FF2B5EF4-FFF2-40B4-BE49-F238E27FC236}">
                <a16:creationId xmlns:a16="http://schemas.microsoft.com/office/drawing/2014/main" id="{8D44AE06-FA7F-3A44-9893-74690FF8E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CD295-63FB-EC4F-8575-990EA52BA93D}"/>
              </a:ext>
            </a:extLst>
          </p:cNvPr>
          <p:cNvSpPr>
            <a:spLocks noGrp="1"/>
          </p:cNvSpPr>
          <p:nvPr>
            <p:ph type="sldNum" sz="quarter" idx="12"/>
          </p:nvPr>
        </p:nvSpPr>
        <p:spPr/>
        <p:txBody>
          <a:bodyPr/>
          <a:lstStyle/>
          <a:p>
            <a:fld id="{68AF06AA-B8A2-AE47-8851-BD9012D573AC}" type="slidenum">
              <a:rPr lang="en-US" smtClean="0"/>
              <a:t>‹#›</a:t>
            </a:fld>
            <a:endParaRPr lang="en-US"/>
          </a:p>
        </p:txBody>
      </p:sp>
    </p:spTree>
    <p:extLst>
      <p:ext uri="{BB962C8B-B14F-4D97-AF65-F5344CB8AC3E}">
        <p14:creationId xmlns:p14="http://schemas.microsoft.com/office/powerpoint/2010/main" val="281561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832739-2B0F-6347-AADE-DAB275C96F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F7B77C-D6CF-F14F-92E0-2DB6DBEBA08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7C0703-7EC9-5740-95BE-EFEB16880853}"/>
              </a:ext>
            </a:extLst>
          </p:cNvPr>
          <p:cNvSpPr>
            <a:spLocks noGrp="1"/>
          </p:cNvSpPr>
          <p:nvPr>
            <p:ph type="dt" sz="half" idx="10"/>
          </p:nvPr>
        </p:nvSpPr>
        <p:spPr/>
        <p:txBody>
          <a:bodyPr/>
          <a:lstStyle/>
          <a:p>
            <a:fld id="{13CC4484-8D7B-8B47-B9C0-94E2AA25329A}" type="datetimeFigureOut">
              <a:rPr lang="en-US" smtClean="0"/>
              <a:t>6/6/19</a:t>
            </a:fld>
            <a:endParaRPr lang="en-US"/>
          </a:p>
        </p:txBody>
      </p:sp>
      <p:sp>
        <p:nvSpPr>
          <p:cNvPr id="5" name="Footer Placeholder 4">
            <a:extLst>
              <a:ext uri="{FF2B5EF4-FFF2-40B4-BE49-F238E27FC236}">
                <a16:creationId xmlns:a16="http://schemas.microsoft.com/office/drawing/2014/main" id="{04B075E6-C8FB-814A-BDB1-788AADDD2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9CFB3-DE3A-9F4A-8753-41D4D15CDD6B}"/>
              </a:ext>
            </a:extLst>
          </p:cNvPr>
          <p:cNvSpPr>
            <a:spLocks noGrp="1"/>
          </p:cNvSpPr>
          <p:nvPr>
            <p:ph type="sldNum" sz="quarter" idx="12"/>
          </p:nvPr>
        </p:nvSpPr>
        <p:spPr/>
        <p:txBody>
          <a:bodyPr/>
          <a:lstStyle/>
          <a:p>
            <a:fld id="{68AF06AA-B8A2-AE47-8851-BD9012D573AC}" type="slidenum">
              <a:rPr lang="en-US" smtClean="0"/>
              <a:t>‹#›</a:t>
            </a:fld>
            <a:endParaRPr lang="en-US"/>
          </a:p>
        </p:txBody>
      </p:sp>
    </p:spTree>
    <p:extLst>
      <p:ext uri="{BB962C8B-B14F-4D97-AF65-F5344CB8AC3E}">
        <p14:creationId xmlns:p14="http://schemas.microsoft.com/office/powerpoint/2010/main" val="3014802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7025-EA47-884F-A693-F0C329617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73087E-442A-CE4E-B868-000672F4E56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F048F-323C-034D-838A-127167A7BFBB}"/>
              </a:ext>
            </a:extLst>
          </p:cNvPr>
          <p:cNvSpPr>
            <a:spLocks noGrp="1"/>
          </p:cNvSpPr>
          <p:nvPr>
            <p:ph type="dt" sz="half" idx="10"/>
          </p:nvPr>
        </p:nvSpPr>
        <p:spPr/>
        <p:txBody>
          <a:bodyPr/>
          <a:lstStyle/>
          <a:p>
            <a:fld id="{13CC4484-8D7B-8B47-B9C0-94E2AA25329A}" type="datetimeFigureOut">
              <a:rPr lang="en-US" smtClean="0"/>
              <a:t>6/6/19</a:t>
            </a:fld>
            <a:endParaRPr lang="en-US"/>
          </a:p>
        </p:txBody>
      </p:sp>
      <p:sp>
        <p:nvSpPr>
          <p:cNvPr id="5" name="Footer Placeholder 4">
            <a:extLst>
              <a:ext uri="{FF2B5EF4-FFF2-40B4-BE49-F238E27FC236}">
                <a16:creationId xmlns:a16="http://schemas.microsoft.com/office/drawing/2014/main" id="{4B9B54D0-8D3E-7345-8CA9-7A870CCDB5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69BD1-14F7-AC4B-950E-C45BCE5EAD07}"/>
              </a:ext>
            </a:extLst>
          </p:cNvPr>
          <p:cNvSpPr>
            <a:spLocks noGrp="1"/>
          </p:cNvSpPr>
          <p:nvPr>
            <p:ph type="sldNum" sz="quarter" idx="12"/>
          </p:nvPr>
        </p:nvSpPr>
        <p:spPr/>
        <p:txBody>
          <a:bodyPr/>
          <a:lstStyle/>
          <a:p>
            <a:fld id="{68AF06AA-B8A2-AE47-8851-BD9012D573AC}" type="slidenum">
              <a:rPr lang="en-US" smtClean="0"/>
              <a:t>‹#›</a:t>
            </a:fld>
            <a:endParaRPr lang="en-US"/>
          </a:p>
        </p:txBody>
      </p:sp>
    </p:spTree>
    <p:extLst>
      <p:ext uri="{BB962C8B-B14F-4D97-AF65-F5344CB8AC3E}">
        <p14:creationId xmlns:p14="http://schemas.microsoft.com/office/powerpoint/2010/main" val="2085938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298B-DF0A-B54D-AA61-0F8631B07E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E8EB62-7467-1149-B809-D98C1007E7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2ECA10-EA5E-7745-88EB-0064D364D39A}"/>
              </a:ext>
            </a:extLst>
          </p:cNvPr>
          <p:cNvSpPr>
            <a:spLocks noGrp="1"/>
          </p:cNvSpPr>
          <p:nvPr>
            <p:ph type="dt" sz="half" idx="10"/>
          </p:nvPr>
        </p:nvSpPr>
        <p:spPr/>
        <p:txBody>
          <a:bodyPr/>
          <a:lstStyle/>
          <a:p>
            <a:fld id="{13CC4484-8D7B-8B47-B9C0-94E2AA25329A}" type="datetimeFigureOut">
              <a:rPr lang="en-US" smtClean="0"/>
              <a:t>6/6/19</a:t>
            </a:fld>
            <a:endParaRPr lang="en-US"/>
          </a:p>
        </p:txBody>
      </p:sp>
      <p:sp>
        <p:nvSpPr>
          <p:cNvPr id="5" name="Footer Placeholder 4">
            <a:extLst>
              <a:ext uri="{FF2B5EF4-FFF2-40B4-BE49-F238E27FC236}">
                <a16:creationId xmlns:a16="http://schemas.microsoft.com/office/drawing/2014/main" id="{0AEF1F5E-F733-F148-9222-29B54486E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B0DF7-FB94-B945-AE92-3E5E41ADB929}"/>
              </a:ext>
            </a:extLst>
          </p:cNvPr>
          <p:cNvSpPr>
            <a:spLocks noGrp="1"/>
          </p:cNvSpPr>
          <p:nvPr>
            <p:ph type="sldNum" sz="quarter" idx="12"/>
          </p:nvPr>
        </p:nvSpPr>
        <p:spPr/>
        <p:txBody>
          <a:bodyPr/>
          <a:lstStyle/>
          <a:p>
            <a:fld id="{68AF06AA-B8A2-AE47-8851-BD9012D573AC}" type="slidenum">
              <a:rPr lang="en-US" smtClean="0"/>
              <a:t>‹#›</a:t>
            </a:fld>
            <a:endParaRPr lang="en-US"/>
          </a:p>
        </p:txBody>
      </p:sp>
    </p:spTree>
    <p:extLst>
      <p:ext uri="{BB962C8B-B14F-4D97-AF65-F5344CB8AC3E}">
        <p14:creationId xmlns:p14="http://schemas.microsoft.com/office/powerpoint/2010/main" val="3549476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E05B-1A98-F047-8D0C-D1D93D1C4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99E627-C57C-7545-A743-157440EAA2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E06BF7-A1E9-D241-BF87-B50BB38FB2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094AC9-FC2E-BC43-AD59-0A796261A76E}"/>
              </a:ext>
            </a:extLst>
          </p:cNvPr>
          <p:cNvSpPr>
            <a:spLocks noGrp="1"/>
          </p:cNvSpPr>
          <p:nvPr>
            <p:ph type="dt" sz="half" idx="10"/>
          </p:nvPr>
        </p:nvSpPr>
        <p:spPr/>
        <p:txBody>
          <a:bodyPr/>
          <a:lstStyle/>
          <a:p>
            <a:fld id="{13CC4484-8D7B-8B47-B9C0-94E2AA25329A}" type="datetimeFigureOut">
              <a:rPr lang="en-US" smtClean="0"/>
              <a:t>6/6/19</a:t>
            </a:fld>
            <a:endParaRPr lang="en-US"/>
          </a:p>
        </p:txBody>
      </p:sp>
      <p:sp>
        <p:nvSpPr>
          <p:cNvPr id="6" name="Footer Placeholder 5">
            <a:extLst>
              <a:ext uri="{FF2B5EF4-FFF2-40B4-BE49-F238E27FC236}">
                <a16:creationId xmlns:a16="http://schemas.microsoft.com/office/drawing/2014/main" id="{5B05D1F7-48CC-124A-8250-31DB25EC9A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D9587-2FA6-FA4B-9007-AFA3DD0AC14C}"/>
              </a:ext>
            </a:extLst>
          </p:cNvPr>
          <p:cNvSpPr>
            <a:spLocks noGrp="1"/>
          </p:cNvSpPr>
          <p:nvPr>
            <p:ph type="sldNum" sz="quarter" idx="12"/>
          </p:nvPr>
        </p:nvSpPr>
        <p:spPr/>
        <p:txBody>
          <a:bodyPr/>
          <a:lstStyle/>
          <a:p>
            <a:fld id="{68AF06AA-B8A2-AE47-8851-BD9012D573AC}" type="slidenum">
              <a:rPr lang="en-US" smtClean="0"/>
              <a:t>‹#›</a:t>
            </a:fld>
            <a:endParaRPr lang="en-US"/>
          </a:p>
        </p:txBody>
      </p:sp>
    </p:spTree>
    <p:extLst>
      <p:ext uri="{BB962C8B-B14F-4D97-AF65-F5344CB8AC3E}">
        <p14:creationId xmlns:p14="http://schemas.microsoft.com/office/powerpoint/2010/main" val="2950533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2D1E-BD63-0A42-988E-26C984F0F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4C1E6F-B0E4-5443-A9A1-D4FE1D0326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544AD3-9185-974F-90BA-A272366F99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AD2E88-E571-F34C-9001-EFCAABEA13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9DE508-8474-D640-9AD0-DB92D369FF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D07281-3423-0B46-B5EE-8C97D6BECD75}"/>
              </a:ext>
            </a:extLst>
          </p:cNvPr>
          <p:cNvSpPr>
            <a:spLocks noGrp="1"/>
          </p:cNvSpPr>
          <p:nvPr>
            <p:ph type="dt" sz="half" idx="10"/>
          </p:nvPr>
        </p:nvSpPr>
        <p:spPr/>
        <p:txBody>
          <a:bodyPr/>
          <a:lstStyle/>
          <a:p>
            <a:fld id="{13CC4484-8D7B-8B47-B9C0-94E2AA25329A}" type="datetimeFigureOut">
              <a:rPr lang="en-US" smtClean="0"/>
              <a:t>6/6/19</a:t>
            </a:fld>
            <a:endParaRPr lang="en-US"/>
          </a:p>
        </p:txBody>
      </p:sp>
      <p:sp>
        <p:nvSpPr>
          <p:cNvPr id="8" name="Footer Placeholder 7">
            <a:extLst>
              <a:ext uri="{FF2B5EF4-FFF2-40B4-BE49-F238E27FC236}">
                <a16:creationId xmlns:a16="http://schemas.microsoft.com/office/drawing/2014/main" id="{54BC89FA-82BE-E749-BA20-4285680C0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DFF8D3-290C-4E4C-9220-59B54E3E76C3}"/>
              </a:ext>
            </a:extLst>
          </p:cNvPr>
          <p:cNvSpPr>
            <a:spLocks noGrp="1"/>
          </p:cNvSpPr>
          <p:nvPr>
            <p:ph type="sldNum" sz="quarter" idx="12"/>
          </p:nvPr>
        </p:nvSpPr>
        <p:spPr/>
        <p:txBody>
          <a:bodyPr/>
          <a:lstStyle/>
          <a:p>
            <a:fld id="{68AF06AA-B8A2-AE47-8851-BD9012D573AC}" type="slidenum">
              <a:rPr lang="en-US" smtClean="0"/>
              <a:t>‹#›</a:t>
            </a:fld>
            <a:endParaRPr lang="en-US"/>
          </a:p>
        </p:txBody>
      </p:sp>
    </p:spTree>
    <p:extLst>
      <p:ext uri="{BB962C8B-B14F-4D97-AF65-F5344CB8AC3E}">
        <p14:creationId xmlns:p14="http://schemas.microsoft.com/office/powerpoint/2010/main" val="245382111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40DFE-B8C9-B340-9057-A6A3A3FF4F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DD27E-B0EF-D946-A6B0-894AC4A941C6}"/>
              </a:ext>
            </a:extLst>
          </p:cNvPr>
          <p:cNvSpPr>
            <a:spLocks noGrp="1"/>
          </p:cNvSpPr>
          <p:nvPr>
            <p:ph type="dt" sz="half" idx="10"/>
          </p:nvPr>
        </p:nvSpPr>
        <p:spPr/>
        <p:txBody>
          <a:bodyPr/>
          <a:lstStyle/>
          <a:p>
            <a:fld id="{13CC4484-8D7B-8B47-B9C0-94E2AA25329A}" type="datetimeFigureOut">
              <a:rPr lang="en-US" smtClean="0"/>
              <a:t>6/6/19</a:t>
            </a:fld>
            <a:endParaRPr lang="en-US"/>
          </a:p>
        </p:txBody>
      </p:sp>
      <p:sp>
        <p:nvSpPr>
          <p:cNvPr id="4" name="Footer Placeholder 3">
            <a:extLst>
              <a:ext uri="{FF2B5EF4-FFF2-40B4-BE49-F238E27FC236}">
                <a16:creationId xmlns:a16="http://schemas.microsoft.com/office/drawing/2014/main" id="{DBE4AC5A-ABB0-9B43-9651-88DF17711D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DD5210-D1A9-A647-9DBB-370F9AADAF52}"/>
              </a:ext>
            </a:extLst>
          </p:cNvPr>
          <p:cNvSpPr>
            <a:spLocks noGrp="1"/>
          </p:cNvSpPr>
          <p:nvPr>
            <p:ph type="sldNum" sz="quarter" idx="12"/>
          </p:nvPr>
        </p:nvSpPr>
        <p:spPr/>
        <p:txBody>
          <a:bodyPr/>
          <a:lstStyle/>
          <a:p>
            <a:fld id="{68AF06AA-B8A2-AE47-8851-BD9012D573AC}" type="slidenum">
              <a:rPr lang="en-US" smtClean="0"/>
              <a:t>‹#›</a:t>
            </a:fld>
            <a:endParaRPr lang="en-US"/>
          </a:p>
        </p:txBody>
      </p:sp>
    </p:spTree>
    <p:extLst>
      <p:ext uri="{BB962C8B-B14F-4D97-AF65-F5344CB8AC3E}">
        <p14:creationId xmlns:p14="http://schemas.microsoft.com/office/powerpoint/2010/main" val="1362234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3111CB-AFB1-1F40-A299-880C3A11A007}"/>
              </a:ext>
            </a:extLst>
          </p:cNvPr>
          <p:cNvSpPr>
            <a:spLocks noGrp="1"/>
          </p:cNvSpPr>
          <p:nvPr>
            <p:ph type="dt" sz="half" idx="10"/>
          </p:nvPr>
        </p:nvSpPr>
        <p:spPr/>
        <p:txBody>
          <a:bodyPr/>
          <a:lstStyle/>
          <a:p>
            <a:fld id="{13CC4484-8D7B-8B47-B9C0-94E2AA25329A}" type="datetimeFigureOut">
              <a:rPr lang="en-US" smtClean="0"/>
              <a:t>6/6/19</a:t>
            </a:fld>
            <a:endParaRPr lang="en-US"/>
          </a:p>
        </p:txBody>
      </p:sp>
      <p:sp>
        <p:nvSpPr>
          <p:cNvPr id="3" name="Footer Placeholder 2">
            <a:extLst>
              <a:ext uri="{FF2B5EF4-FFF2-40B4-BE49-F238E27FC236}">
                <a16:creationId xmlns:a16="http://schemas.microsoft.com/office/drawing/2014/main" id="{BDC2E88D-2DCC-B540-A4C2-7EFEDB369E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A304C6-507A-864D-AC6A-562BB82BBBBA}"/>
              </a:ext>
            </a:extLst>
          </p:cNvPr>
          <p:cNvSpPr>
            <a:spLocks noGrp="1"/>
          </p:cNvSpPr>
          <p:nvPr>
            <p:ph type="sldNum" sz="quarter" idx="12"/>
          </p:nvPr>
        </p:nvSpPr>
        <p:spPr/>
        <p:txBody>
          <a:bodyPr/>
          <a:lstStyle/>
          <a:p>
            <a:fld id="{68AF06AA-B8A2-AE47-8851-BD9012D573AC}" type="slidenum">
              <a:rPr lang="en-US" smtClean="0"/>
              <a:t>‹#›</a:t>
            </a:fld>
            <a:endParaRPr lang="en-US"/>
          </a:p>
        </p:txBody>
      </p:sp>
    </p:spTree>
    <p:extLst>
      <p:ext uri="{BB962C8B-B14F-4D97-AF65-F5344CB8AC3E}">
        <p14:creationId xmlns:p14="http://schemas.microsoft.com/office/powerpoint/2010/main" val="1190832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FDDEE-2B79-834A-9619-D26B9C1B35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EBBCFC-31C7-DF4E-95F5-BB288BFAB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7D0012-59A2-F641-88A6-BD7584EF7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310EA2-3E62-3547-8E8B-824F087AC293}"/>
              </a:ext>
            </a:extLst>
          </p:cNvPr>
          <p:cNvSpPr>
            <a:spLocks noGrp="1"/>
          </p:cNvSpPr>
          <p:nvPr>
            <p:ph type="dt" sz="half" idx="10"/>
          </p:nvPr>
        </p:nvSpPr>
        <p:spPr/>
        <p:txBody>
          <a:bodyPr/>
          <a:lstStyle/>
          <a:p>
            <a:fld id="{13CC4484-8D7B-8B47-B9C0-94E2AA25329A}" type="datetimeFigureOut">
              <a:rPr lang="en-US" smtClean="0"/>
              <a:t>6/6/19</a:t>
            </a:fld>
            <a:endParaRPr lang="en-US"/>
          </a:p>
        </p:txBody>
      </p:sp>
      <p:sp>
        <p:nvSpPr>
          <p:cNvPr id="6" name="Footer Placeholder 5">
            <a:extLst>
              <a:ext uri="{FF2B5EF4-FFF2-40B4-BE49-F238E27FC236}">
                <a16:creationId xmlns:a16="http://schemas.microsoft.com/office/drawing/2014/main" id="{A853FC40-7021-9A4E-B33B-6B2BEA78B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D7AC74-DD99-D641-BFD7-85267581FDE5}"/>
              </a:ext>
            </a:extLst>
          </p:cNvPr>
          <p:cNvSpPr>
            <a:spLocks noGrp="1"/>
          </p:cNvSpPr>
          <p:nvPr>
            <p:ph type="sldNum" sz="quarter" idx="12"/>
          </p:nvPr>
        </p:nvSpPr>
        <p:spPr/>
        <p:txBody>
          <a:bodyPr/>
          <a:lstStyle/>
          <a:p>
            <a:fld id="{68AF06AA-B8A2-AE47-8851-BD9012D573AC}" type="slidenum">
              <a:rPr lang="en-US" smtClean="0"/>
              <a:t>‹#›</a:t>
            </a:fld>
            <a:endParaRPr lang="en-US"/>
          </a:p>
        </p:txBody>
      </p:sp>
    </p:spTree>
    <p:extLst>
      <p:ext uri="{BB962C8B-B14F-4D97-AF65-F5344CB8AC3E}">
        <p14:creationId xmlns:p14="http://schemas.microsoft.com/office/powerpoint/2010/main" val="253305259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0BD1-5A2D-CE42-8663-23B85B9EC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0079CB-209E-724E-A49B-5F56F244C9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7A87DE-5B62-AB40-B923-03A9C3B19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2EBD24-44EB-CC41-846C-9275A1024814}"/>
              </a:ext>
            </a:extLst>
          </p:cNvPr>
          <p:cNvSpPr>
            <a:spLocks noGrp="1"/>
          </p:cNvSpPr>
          <p:nvPr>
            <p:ph type="dt" sz="half" idx="10"/>
          </p:nvPr>
        </p:nvSpPr>
        <p:spPr/>
        <p:txBody>
          <a:bodyPr/>
          <a:lstStyle/>
          <a:p>
            <a:fld id="{13CC4484-8D7B-8B47-B9C0-94E2AA25329A}" type="datetimeFigureOut">
              <a:rPr lang="en-US" smtClean="0"/>
              <a:t>6/6/19</a:t>
            </a:fld>
            <a:endParaRPr lang="en-US"/>
          </a:p>
        </p:txBody>
      </p:sp>
      <p:sp>
        <p:nvSpPr>
          <p:cNvPr id="6" name="Footer Placeholder 5">
            <a:extLst>
              <a:ext uri="{FF2B5EF4-FFF2-40B4-BE49-F238E27FC236}">
                <a16:creationId xmlns:a16="http://schemas.microsoft.com/office/drawing/2014/main" id="{0D058CBD-B783-BA45-AB2E-0B1E3A60CC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D10BC8-900A-644B-9362-1886E36ED1C7}"/>
              </a:ext>
            </a:extLst>
          </p:cNvPr>
          <p:cNvSpPr>
            <a:spLocks noGrp="1"/>
          </p:cNvSpPr>
          <p:nvPr>
            <p:ph type="sldNum" sz="quarter" idx="12"/>
          </p:nvPr>
        </p:nvSpPr>
        <p:spPr/>
        <p:txBody>
          <a:bodyPr/>
          <a:lstStyle/>
          <a:p>
            <a:fld id="{68AF06AA-B8A2-AE47-8851-BD9012D573AC}" type="slidenum">
              <a:rPr lang="en-US" smtClean="0"/>
              <a:t>‹#›</a:t>
            </a:fld>
            <a:endParaRPr lang="en-US"/>
          </a:p>
        </p:txBody>
      </p:sp>
    </p:spTree>
    <p:extLst>
      <p:ext uri="{BB962C8B-B14F-4D97-AF65-F5344CB8AC3E}">
        <p14:creationId xmlns:p14="http://schemas.microsoft.com/office/powerpoint/2010/main" val="790636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FB2AAF-3963-EC41-AC06-103619FA0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CD9CFC-0F76-A740-9F1A-2D0258119D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9B34BF-AF53-8D4F-BE98-DF5FCC0C8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CC4484-8D7B-8B47-B9C0-94E2AA25329A}" type="datetimeFigureOut">
              <a:rPr lang="en-US" smtClean="0"/>
              <a:t>6/6/19</a:t>
            </a:fld>
            <a:endParaRPr lang="en-US"/>
          </a:p>
        </p:txBody>
      </p:sp>
      <p:sp>
        <p:nvSpPr>
          <p:cNvPr id="5" name="Footer Placeholder 4">
            <a:extLst>
              <a:ext uri="{FF2B5EF4-FFF2-40B4-BE49-F238E27FC236}">
                <a16:creationId xmlns:a16="http://schemas.microsoft.com/office/drawing/2014/main" id="{4FF2DA1F-98F3-254F-8D71-4DF2238BB9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8543FF-07BC-BD47-A827-5EBD55A0B4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AF06AA-B8A2-AE47-8851-BD9012D573AC}" type="slidenum">
              <a:rPr lang="en-US" smtClean="0"/>
              <a:t>‹#›</a:t>
            </a:fld>
            <a:endParaRPr lang="en-US"/>
          </a:p>
        </p:txBody>
      </p:sp>
    </p:spTree>
    <p:extLst>
      <p:ext uri="{BB962C8B-B14F-4D97-AF65-F5344CB8AC3E}">
        <p14:creationId xmlns:p14="http://schemas.microsoft.com/office/powerpoint/2010/main" val="2439391275"/>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wmf"/><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urfer.nmr.mgh.harvard.edu/"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1524FA-697F-FB41-82A9-933D22E12022}"/>
              </a:ext>
            </a:extLst>
          </p:cNvPr>
          <p:cNvSpPr txBox="1"/>
          <p:nvPr/>
        </p:nvSpPr>
        <p:spPr>
          <a:xfrm>
            <a:off x="0" y="0"/>
            <a:ext cx="12192000" cy="3416320"/>
          </a:xfrm>
          <a:prstGeom prst="rect">
            <a:avLst/>
          </a:prstGeom>
          <a:solidFill>
            <a:srgbClr val="DAE3F3">
              <a:alpha val="67843"/>
            </a:srgbClr>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858A23C7-1239-414A-ADE7-0AE5DDAD88AD}"/>
              </a:ext>
            </a:extLst>
          </p:cNvPr>
          <p:cNvSpPr>
            <a:spLocks noGrp="1"/>
          </p:cNvSpPr>
          <p:nvPr>
            <p:ph type="ctrTitle"/>
          </p:nvPr>
        </p:nvSpPr>
        <p:spPr>
          <a:xfrm>
            <a:off x="197224" y="615659"/>
            <a:ext cx="11869270" cy="2336547"/>
          </a:xfrm>
        </p:spPr>
        <p:txBody>
          <a:bodyPr>
            <a:normAutofit/>
          </a:bodyPr>
          <a:lstStyle/>
          <a:p>
            <a:r>
              <a:rPr lang="en-US" sz="5000" spc="-300" dirty="0">
                <a:latin typeface="Segoe UI Historic" panose="020B0502040204020203" pitchFamily="34" charset="0"/>
                <a:ea typeface="Segoe UI Historic" panose="020B0502040204020203" pitchFamily="34" charset="0"/>
                <a:cs typeface="Segoe UI Historic" panose="020B0502040204020203" pitchFamily="34" charset="0"/>
              </a:rPr>
              <a:t>Neural Activation in the </a:t>
            </a:r>
            <a:r>
              <a:rPr lang="en-US" sz="5000" spc="-300" dirty="0" err="1">
                <a:latin typeface="Segoe UI Historic" panose="020B0502040204020203" pitchFamily="34" charset="0"/>
                <a:ea typeface="Segoe UI Historic" panose="020B0502040204020203" pitchFamily="34" charset="0"/>
                <a:cs typeface="Segoe UI Historic" panose="020B0502040204020203" pitchFamily="34" charset="0"/>
              </a:rPr>
              <a:t>NAcc</a:t>
            </a:r>
            <a:r>
              <a:rPr lang="en-US" sz="5000" spc="-300" dirty="0">
                <a:latin typeface="Segoe UI Historic" panose="020B0502040204020203" pitchFamily="34" charset="0"/>
                <a:ea typeface="Segoe UI Historic" panose="020B0502040204020203" pitchFamily="34" charset="0"/>
                <a:cs typeface="Segoe UI Historic" panose="020B0502040204020203" pitchFamily="34" charset="0"/>
              </a:rPr>
              <a:t> and Amygdala in Females Exposed to Low and High Levels of Early Life Stress</a:t>
            </a:r>
          </a:p>
        </p:txBody>
      </p:sp>
      <p:sp>
        <p:nvSpPr>
          <p:cNvPr id="5" name="Subtitle 4">
            <a:extLst>
              <a:ext uri="{FF2B5EF4-FFF2-40B4-BE49-F238E27FC236}">
                <a16:creationId xmlns:a16="http://schemas.microsoft.com/office/drawing/2014/main" id="{DD65689D-941D-0144-B2D8-9AE4C13FAB17}"/>
              </a:ext>
            </a:extLst>
          </p:cNvPr>
          <p:cNvSpPr>
            <a:spLocks noGrp="1"/>
          </p:cNvSpPr>
          <p:nvPr>
            <p:ph type="subTitle" idx="1"/>
          </p:nvPr>
        </p:nvSpPr>
        <p:spPr>
          <a:xfrm>
            <a:off x="407125" y="3613010"/>
            <a:ext cx="11377749" cy="1899515"/>
          </a:xfrm>
        </p:spPr>
        <p:txBody>
          <a:bodyPr>
            <a:normAutofit/>
          </a:bodyPr>
          <a:lstStyle/>
          <a:p>
            <a:r>
              <a:rPr lang="en-US" dirty="0">
                <a:solidFill>
                  <a:schemeClr val="bg1">
                    <a:lumMod val="50000"/>
                  </a:schemeClr>
                </a:solidFill>
                <a:latin typeface="Arial" panose="020B0604020202020204" pitchFamily="34" charset="0"/>
                <a:cs typeface="Arial" panose="020B0604020202020204" pitchFamily="34" charset="0"/>
              </a:rPr>
              <a:t>Joshua Ryu and Lauren Borchers</a:t>
            </a:r>
          </a:p>
          <a:p>
            <a:r>
              <a:rPr lang="en-US" dirty="0">
                <a:solidFill>
                  <a:schemeClr val="bg1">
                    <a:lumMod val="50000"/>
                  </a:schemeClr>
                </a:solidFill>
                <a:latin typeface="Arial" panose="020B0604020202020204" pitchFamily="34" charset="0"/>
                <a:cs typeface="Arial" panose="020B0604020202020204" pitchFamily="34" charset="0"/>
              </a:rPr>
              <a:t>204B final project</a:t>
            </a:r>
          </a:p>
          <a:p>
            <a:r>
              <a:rPr lang="en-US" dirty="0">
                <a:solidFill>
                  <a:schemeClr val="bg1">
                    <a:lumMod val="50000"/>
                  </a:schemeClr>
                </a:solidFill>
                <a:latin typeface="Arial" panose="020B0604020202020204" pitchFamily="34" charset="0"/>
                <a:cs typeface="Arial" panose="020B0604020202020204" pitchFamily="34" charset="0"/>
              </a:rPr>
              <a:t>06.06.2019</a:t>
            </a:r>
          </a:p>
        </p:txBody>
      </p:sp>
    </p:spTree>
    <p:extLst>
      <p:ext uri="{BB962C8B-B14F-4D97-AF65-F5344CB8AC3E}">
        <p14:creationId xmlns:p14="http://schemas.microsoft.com/office/powerpoint/2010/main" val="342316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ANTICIPATION OF GAIN contrast to neutral –high vs. low ELS</a:t>
            </a:r>
          </a:p>
        </p:txBody>
      </p:sp>
      <p:pic>
        <p:nvPicPr>
          <p:cNvPr id="4" name="Picture 3">
            <a:extLst>
              <a:ext uri="{FF2B5EF4-FFF2-40B4-BE49-F238E27FC236}">
                <a16:creationId xmlns:a16="http://schemas.microsoft.com/office/drawing/2014/main" id="{E1BD6500-8AFB-1C4A-8C3C-2DC87A42122C}"/>
              </a:ext>
            </a:extLst>
          </p:cNvPr>
          <p:cNvPicPr>
            <a:picLocks noChangeAspect="1"/>
          </p:cNvPicPr>
          <p:nvPr/>
        </p:nvPicPr>
        <p:blipFill>
          <a:blip r:embed="rId3"/>
          <a:stretch>
            <a:fillRect/>
          </a:stretch>
        </p:blipFill>
        <p:spPr>
          <a:xfrm>
            <a:off x="2888038" y="1629471"/>
            <a:ext cx="7104943" cy="5029200"/>
          </a:xfrm>
          <a:prstGeom prst="rect">
            <a:avLst/>
          </a:prstGeom>
        </p:spPr>
      </p:pic>
      <p:sp>
        <p:nvSpPr>
          <p:cNvPr id="8" name="TextBox 7">
            <a:extLst>
              <a:ext uri="{FF2B5EF4-FFF2-40B4-BE49-F238E27FC236}">
                <a16:creationId xmlns:a16="http://schemas.microsoft.com/office/drawing/2014/main" id="{94FF19B7-966F-4E4D-B2DF-AF6391A0BF5D}"/>
              </a:ext>
            </a:extLst>
          </p:cNvPr>
          <p:cNvSpPr txBox="1"/>
          <p:nvPr/>
        </p:nvSpPr>
        <p:spPr>
          <a:xfrm>
            <a:off x="0" y="6396335"/>
            <a:ext cx="11380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116-T1</a:t>
            </a:r>
          </a:p>
        </p:txBody>
      </p:sp>
    </p:spTree>
    <p:extLst>
      <p:ext uri="{BB962C8B-B14F-4D97-AF65-F5344CB8AC3E}">
        <p14:creationId xmlns:p14="http://schemas.microsoft.com/office/powerpoint/2010/main" val="1732593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7FE948-A5D1-C948-A395-D51BC492931B}"/>
              </a:ext>
            </a:extLst>
          </p:cNvPr>
          <p:cNvPicPr>
            <a:picLocks noChangeAspect="1"/>
          </p:cNvPicPr>
          <p:nvPr/>
        </p:nvPicPr>
        <p:blipFill rotWithShape="1">
          <a:blip r:embed="rId3"/>
          <a:srcRect t="36769" r="50279" b="26077"/>
          <a:stretch/>
        </p:blipFill>
        <p:spPr>
          <a:xfrm>
            <a:off x="1341970" y="1481256"/>
            <a:ext cx="9508060" cy="5029200"/>
          </a:xfrm>
          <a:prstGeom prst="rect">
            <a:avLst/>
          </a:prstGeom>
        </p:spPr>
      </p:pic>
      <p:sp>
        <p:nvSpPr>
          <p:cNvPr id="5" name="TextBox 4">
            <a:extLst>
              <a:ext uri="{FF2B5EF4-FFF2-40B4-BE49-F238E27FC236}">
                <a16:creationId xmlns:a16="http://schemas.microsoft.com/office/drawing/2014/main" id="{34FFF1D4-5E7E-974B-8447-B6A4E68F9A48}"/>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6" name="Title 1">
            <a:extLst>
              <a:ext uri="{FF2B5EF4-FFF2-40B4-BE49-F238E27FC236}">
                <a16:creationId xmlns:a16="http://schemas.microsoft.com/office/drawing/2014/main" id="{CCE56B4F-D9A0-9140-B559-B68A6F642D78}"/>
              </a:ext>
            </a:extLst>
          </p:cNvPr>
          <p:cNvSpPr txBox="1">
            <a:spLocks/>
          </p:cNvSpPr>
          <p:nvPr/>
        </p:nvSpPr>
        <p:spPr>
          <a:xfrm>
            <a:off x="741453" y="76998"/>
            <a:ext cx="113783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Segoe UI Historic" panose="020B0502040204020203" pitchFamily="34" charset="0"/>
                <a:ea typeface="Segoe UI Historic" panose="020B0502040204020203" pitchFamily="34" charset="0"/>
                <a:cs typeface="Segoe UI Historic" panose="020B0502040204020203" pitchFamily="34" charset="0"/>
              </a:rPr>
              <a:t>ANTICIPATION OF GAIN contrast to neutral –high vs. low ELS</a:t>
            </a:r>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7" name="TextBox 6">
            <a:extLst>
              <a:ext uri="{FF2B5EF4-FFF2-40B4-BE49-F238E27FC236}">
                <a16:creationId xmlns:a16="http://schemas.microsoft.com/office/drawing/2014/main" id="{B7F5E537-BCB8-2C44-8A4F-0C3912B917EF}"/>
              </a:ext>
            </a:extLst>
          </p:cNvPr>
          <p:cNvSpPr txBox="1"/>
          <p:nvPr/>
        </p:nvSpPr>
        <p:spPr>
          <a:xfrm>
            <a:off x="0" y="6396335"/>
            <a:ext cx="11380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116-T1</a:t>
            </a:r>
          </a:p>
        </p:txBody>
      </p:sp>
    </p:spTree>
    <p:extLst>
      <p:ext uri="{BB962C8B-B14F-4D97-AF65-F5344CB8AC3E}">
        <p14:creationId xmlns:p14="http://schemas.microsoft.com/office/powerpoint/2010/main" val="2723606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ANTICIPATION OF GAIN contrast to neutral –high vs. low ELS</a:t>
            </a:r>
          </a:p>
        </p:txBody>
      </p:sp>
      <p:pic>
        <p:nvPicPr>
          <p:cNvPr id="5" name="Picture 4">
            <a:extLst>
              <a:ext uri="{FF2B5EF4-FFF2-40B4-BE49-F238E27FC236}">
                <a16:creationId xmlns:a16="http://schemas.microsoft.com/office/drawing/2014/main" id="{48C6FD5A-FCC2-CA4C-93B5-E217C26EEC98}"/>
              </a:ext>
            </a:extLst>
          </p:cNvPr>
          <p:cNvPicPr>
            <a:picLocks noChangeAspect="1"/>
          </p:cNvPicPr>
          <p:nvPr/>
        </p:nvPicPr>
        <p:blipFill rotWithShape="1">
          <a:blip r:embed="rId3"/>
          <a:srcRect l="6088" r="7223"/>
          <a:stretch/>
        </p:blipFill>
        <p:spPr>
          <a:xfrm>
            <a:off x="283028" y="1481256"/>
            <a:ext cx="5812972" cy="5029200"/>
          </a:xfrm>
          <a:prstGeom prst="rect">
            <a:avLst/>
          </a:prstGeom>
        </p:spPr>
      </p:pic>
      <p:pic>
        <p:nvPicPr>
          <p:cNvPr id="7" name="Picture 6">
            <a:extLst>
              <a:ext uri="{FF2B5EF4-FFF2-40B4-BE49-F238E27FC236}">
                <a16:creationId xmlns:a16="http://schemas.microsoft.com/office/drawing/2014/main" id="{EB7C3359-2313-BF49-B268-14B72AAC588B}"/>
              </a:ext>
            </a:extLst>
          </p:cNvPr>
          <p:cNvPicPr>
            <a:picLocks noChangeAspect="1"/>
          </p:cNvPicPr>
          <p:nvPr/>
        </p:nvPicPr>
        <p:blipFill rotWithShape="1">
          <a:blip r:embed="rId4"/>
          <a:srcRect l="5357" r="7224"/>
          <a:stretch/>
        </p:blipFill>
        <p:spPr>
          <a:xfrm>
            <a:off x="6096000" y="1481256"/>
            <a:ext cx="5861957" cy="5029200"/>
          </a:xfrm>
          <a:prstGeom prst="rect">
            <a:avLst/>
          </a:prstGeom>
        </p:spPr>
      </p:pic>
    </p:spTree>
    <p:extLst>
      <p:ext uri="{BB962C8B-B14F-4D97-AF65-F5344CB8AC3E}">
        <p14:creationId xmlns:p14="http://schemas.microsoft.com/office/powerpoint/2010/main" val="57233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ANTICIPATION OF LOSS contrast to neutral –high vs. low ELS</a:t>
            </a:r>
          </a:p>
        </p:txBody>
      </p:sp>
      <p:pic>
        <p:nvPicPr>
          <p:cNvPr id="8" name="Picture 7">
            <a:extLst>
              <a:ext uri="{FF2B5EF4-FFF2-40B4-BE49-F238E27FC236}">
                <a16:creationId xmlns:a16="http://schemas.microsoft.com/office/drawing/2014/main" id="{6327A3B9-C1D9-8C4C-955E-B749D1D59761}"/>
              </a:ext>
            </a:extLst>
          </p:cNvPr>
          <p:cNvPicPr>
            <a:picLocks noChangeAspect="1"/>
          </p:cNvPicPr>
          <p:nvPr/>
        </p:nvPicPr>
        <p:blipFill>
          <a:blip r:embed="rId3"/>
          <a:stretch>
            <a:fillRect/>
          </a:stretch>
        </p:blipFill>
        <p:spPr>
          <a:xfrm>
            <a:off x="2407474" y="1598503"/>
            <a:ext cx="7377052" cy="5029200"/>
          </a:xfrm>
          <a:prstGeom prst="rect">
            <a:avLst/>
          </a:prstGeom>
        </p:spPr>
      </p:pic>
      <p:sp>
        <p:nvSpPr>
          <p:cNvPr id="7" name="TextBox 6">
            <a:extLst>
              <a:ext uri="{FF2B5EF4-FFF2-40B4-BE49-F238E27FC236}">
                <a16:creationId xmlns:a16="http://schemas.microsoft.com/office/drawing/2014/main" id="{980D2F0E-7403-DC41-8929-088F69C857A4}"/>
              </a:ext>
            </a:extLst>
          </p:cNvPr>
          <p:cNvSpPr txBox="1"/>
          <p:nvPr/>
        </p:nvSpPr>
        <p:spPr>
          <a:xfrm>
            <a:off x="0" y="6396335"/>
            <a:ext cx="11380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116-T1</a:t>
            </a:r>
          </a:p>
        </p:txBody>
      </p:sp>
    </p:spTree>
    <p:extLst>
      <p:ext uri="{BB962C8B-B14F-4D97-AF65-F5344CB8AC3E}">
        <p14:creationId xmlns:p14="http://schemas.microsoft.com/office/powerpoint/2010/main" val="2877864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ANTICIPATION OF LOSS contrast to neutral –high vs. low ELS</a:t>
            </a:r>
          </a:p>
        </p:txBody>
      </p:sp>
      <p:sp>
        <p:nvSpPr>
          <p:cNvPr id="6" name="TextBox 5">
            <a:extLst>
              <a:ext uri="{FF2B5EF4-FFF2-40B4-BE49-F238E27FC236}">
                <a16:creationId xmlns:a16="http://schemas.microsoft.com/office/drawing/2014/main" id="{07FCE6A6-543E-AF4F-B5DE-BD57324601CA}"/>
              </a:ext>
            </a:extLst>
          </p:cNvPr>
          <p:cNvSpPr txBox="1"/>
          <p:nvPr/>
        </p:nvSpPr>
        <p:spPr>
          <a:xfrm>
            <a:off x="0" y="6396335"/>
            <a:ext cx="113806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116-T1</a:t>
            </a:r>
          </a:p>
        </p:txBody>
      </p:sp>
      <p:pic>
        <p:nvPicPr>
          <p:cNvPr id="8" name="Picture 7">
            <a:extLst>
              <a:ext uri="{FF2B5EF4-FFF2-40B4-BE49-F238E27FC236}">
                <a16:creationId xmlns:a16="http://schemas.microsoft.com/office/drawing/2014/main" id="{6327A3B9-C1D9-8C4C-955E-B749D1D59761}"/>
              </a:ext>
            </a:extLst>
          </p:cNvPr>
          <p:cNvPicPr>
            <a:picLocks noChangeAspect="1"/>
          </p:cNvPicPr>
          <p:nvPr/>
        </p:nvPicPr>
        <p:blipFill rotWithShape="1">
          <a:blip r:embed="rId3"/>
          <a:srcRect l="-31" t="38818" r="49642" b="22693"/>
          <a:stretch/>
        </p:blipFill>
        <p:spPr>
          <a:xfrm>
            <a:off x="1267034" y="1598503"/>
            <a:ext cx="9657931" cy="5029200"/>
          </a:xfrm>
          <a:prstGeom prst="rect">
            <a:avLst/>
          </a:prstGeom>
        </p:spPr>
      </p:pic>
    </p:spTree>
    <p:extLst>
      <p:ext uri="{BB962C8B-B14F-4D97-AF65-F5344CB8AC3E}">
        <p14:creationId xmlns:p14="http://schemas.microsoft.com/office/powerpoint/2010/main" val="427654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ANTICIPATION OF LOSS contrast to neutral –high vs. low ELS</a:t>
            </a:r>
          </a:p>
        </p:txBody>
      </p:sp>
      <p:pic>
        <p:nvPicPr>
          <p:cNvPr id="4" name="Picture 3">
            <a:extLst>
              <a:ext uri="{FF2B5EF4-FFF2-40B4-BE49-F238E27FC236}">
                <a16:creationId xmlns:a16="http://schemas.microsoft.com/office/drawing/2014/main" id="{745438CC-991E-7A40-84AD-8DF8EA4B4D49}"/>
              </a:ext>
            </a:extLst>
          </p:cNvPr>
          <p:cNvPicPr>
            <a:picLocks noChangeAspect="1"/>
          </p:cNvPicPr>
          <p:nvPr/>
        </p:nvPicPr>
        <p:blipFill rotWithShape="1">
          <a:blip r:embed="rId3"/>
          <a:srcRect l="6686" r="6869"/>
          <a:stretch/>
        </p:blipFill>
        <p:spPr>
          <a:xfrm>
            <a:off x="299357" y="1481256"/>
            <a:ext cx="5796643" cy="5029200"/>
          </a:xfrm>
          <a:prstGeom prst="rect">
            <a:avLst/>
          </a:prstGeom>
        </p:spPr>
      </p:pic>
      <p:pic>
        <p:nvPicPr>
          <p:cNvPr id="8" name="Picture 7">
            <a:extLst>
              <a:ext uri="{FF2B5EF4-FFF2-40B4-BE49-F238E27FC236}">
                <a16:creationId xmlns:a16="http://schemas.microsoft.com/office/drawing/2014/main" id="{5A07D4DF-AD6B-FD46-9CE4-06A7C16E0A8D}"/>
              </a:ext>
            </a:extLst>
          </p:cNvPr>
          <p:cNvPicPr>
            <a:picLocks noChangeAspect="1"/>
          </p:cNvPicPr>
          <p:nvPr/>
        </p:nvPicPr>
        <p:blipFill rotWithShape="1">
          <a:blip r:embed="rId4"/>
          <a:srcRect l="6961" r="7323"/>
          <a:stretch/>
        </p:blipFill>
        <p:spPr>
          <a:xfrm>
            <a:off x="6096000" y="1481256"/>
            <a:ext cx="5747657" cy="5029200"/>
          </a:xfrm>
          <a:prstGeom prst="rect">
            <a:avLst/>
          </a:prstGeom>
        </p:spPr>
      </p:pic>
    </p:spTree>
    <p:extLst>
      <p:ext uri="{BB962C8B-B14F-4D97-AF65-F5344CB8AC3E}">
        <p14:creationId xmlns:p14="http://schemas.microsoft.com/office/powerpoint/2010/main" val="440597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FUNCTIONAL CONNECTIVITY</a:t>
            </a:r>
          </a:p>
        </p:txBody>
      </p:sp>
      <p:pic>
        <p:nvPicPr>
          <p:cNvPr id="7" name="Picture 6">
            <a:extLst>
              <a:ext uri="{FF2B5EF4-FFF2-40B4-BE49-F238E27FC236}">
                <a16:creationId xmlns:a16="http://schemas.microsoft.com/office/drawing/2014/main" id="{029430B4-12B6-2147-BBB6-BACF77E7F59F}"/>
              </a:ext>
            </a:extLst>
          </p:cNvPr>
          <p:cNvPicPr>
            <a:picLocks noChangeAspect="1"/>
          </p:cNvPicPr>
          <p:nvPr/>
        </p:nvPicPr>
        <p:blipFill rotWithShape="1">
          <a:blip r:embed="rId3"/>
          <a:srcRect t="6172"/>
          <a:stretch/>
        </p:blipFill>
        <p:spPr>
          <a:xfrm>
            <a:off x="1093167" y="1369902"/>
            <a:ext cx="10663753" cy="5486400"/>
          </a:xfrm>
          <a:prstGeom prst="rect">
            <a:avLst/>
          </a:prstGeom>
        </p:spPr>
      </p:pic>
      <p:sp>
        <p:nvSpPr>
          <p:cNvPr id="5" name="TextBox 4">
            <a:extLst>
              <a:ext uri="{FF2B5EF4-FFF2-40B4-BE49-F238E27FC236}">
                <a16:creationId xmlns:a16="http://schemas.microsoft.com/office/drawing/2014/main" id="{BD87EA24-B4EA-8B48-B21B-057EECBD8906}"/>
              </a:ext>
            </a:extLst>
          </p:cNvPr>
          <p:cNvSpPr txBox="1"/>
          <p:nvPr/>
        </p:nvSpPr>
        <p:spPr>
          <a:xfrm>
            <a:off x="10585525" y="5520823"/>
            <a:ext cx="663964" cy="369332"/>
          </a:xfrm>
          <a:prstGeom prst="rect">
            <a:avLst/>
          </a:prstGeom>
          <a:solidFill>
            <a:schemeClr val="bg1"/>
          </a:solidFill>
        </p:spPr>
        <p:txBody>
          <a:bodyPr wrap="none" rtlCol="0">
            <a:spAutoFit/>
          </a:bodyPr>
          <a:lstStyle/>
          <a:p>
            <a:r>
              <a:rPr lang="en-US" dirty="0"/>
              <a:t>-0.60</a:t>
            </a:r>
          </a:p>
        </p:txBody>
      </p:sp>
      <p:sp>
        <p:nvSpPr>
          <p:cNvPr id="6" name="TextBox 5">
            <a:extLst>
              <a:ext uri="{FF2B5EF4-FFF2-40B4-BE49-F238E27FC236}">
                <a16:creationId xmlns:a16="http://schemas.microsoft.com/office/drawing/2014/main" id="{F777E0DE-CD13-DF4F-9867-3337BA5704C7}"/>
              </a:ext>
            </a:extLst>
          </p:cNvPr>
          <p:cNvSpPr txBox="1"/>
          <p:nvPr/>
        </p:nvSpPr>
        <p:spPr>
          <a:xfrm>
            <a:off x="10585525" y="1369901"/>
            <a:ext cx="593432" cy="369332"/>
          </a:xfrm>
          <a:prstGeom prst="rect">
            <a:avLst/>
          </a:prstGeom>
          <a:solidFill>
            <a:schemeClr val="bg1"/>
          </a:solidFill>
        </p:spPr>
        <p:txBody>
          <a:bodyPr wrap="none" rtlCol="0">
            <a:spAutoFit/>
          </a:bodyPr>
          <a:lstStyle/>
          <a:p>
            <a:r>
              <a:rPr lang="en-US" dirty="0"/>
              <a:t>1.00</a:t>
            </a:r>
          </a:p>
        </p:txBody>
      </p:sp>
    </p:spTree>
    <p:extLst>
      <p:ext uri="{BB962C8B-B14F-4D97-AF65-F5344CB8AC3E}">
        <p14:creationId xmlns:p14="http://schemas.microsoft.com/office/powerpoint/2010/main" val="2797803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FUNCTIONAL CONNECTIVITY</a:t>
            </a:r>
          </a:p>
        </p:txBody>
      </p:sp>
      <p:pic>
        <p:nvPicPr>
          <p:cNvPr id="5" name="Picture 4">
            <a:extLst>
              <a:ext uri="{FF2B5EF4-FFF2-40B4-BE49-F238E27FC236}">
                <a16:creationId xmlns:a16="http://schemas.microsoft.com/office/drawing/2014/main" id="{2BE147B0-F029-394A-A7D7-FEBABB525326}"/>
              </a:ext>
            </a:extLst>
          </p:cNvPr>
          <p:cNvPicPr>
            <a:picLocks noChangeAspect="1"/>
          </p:cNvPicPr>
          <p:nvPr/>
        </p:nvPicPr>
        <p:blipFill rotWithShape="1">
          <a:blip r:embed="rId3"/>
          <a:srcRect t="6340"/>
          <a:stretch/>
        </p:blipFill>
        <p:spPr>
          <a:xfrm>
            <a:off x="1427787" y="1481256"/>
            <a:ext cx="10005665" cy="5138563"/>
          </a:xfrm>
          <a:prstGeom prst="rect">
            <a:avLst/>
          </a:prstGeom>
        </p:spPr>
      </p:pic>
      <p:sp>
        <p:nvSpPr>
          <p:cNvPr id="3" name="TextBox 2">
            <a:extLst>
              <a:ext uri="{FF2B5EF4-FFF2-40B4-BE49-F238E27FC236}">
                <a16:creationId xmlns:a16="http://schemas.microsoft.com/office/drawing/2014/main" id="{1FA77261-8C41-E747-A70A-A0258BB48C43}"/>
              </a:ext>
            </a:extLst>
          </p:cNvPr>
          <p:cNvSpPr txBox="1"/>
          <p:nvPr/>
        </p:nvSpPr>
        <p:spPr>
          <a:xfrm>
            <a:off x="4513006" y="2669459"/>
            <a:ext cx="3731342" cy="2227006"/>
          </a:xfrm>
          <a:prstGeom prst="rect">
            <a:avLst/>
          </a:prstGeom>
          <a:noFill/>
          <a:ln w="38100">
            <a:solidFill>
              <a:srgbClr val="C00000"/>
            </a:solidFill>
          </a:ln>
        </p:spPr>
        <p:txBody>
          <a:bodyPr wrap="square" rtlCol="0">
            <a:spAutoFit/>
          </a:bodyPr>
          <a:lstStyle/>
          <a:p>
            <a:endParaRPr lang="en-US" dirty="0"/>
          </a:p>
        </p:txBody>
      </p:sp>
      <p:sp>
        <p:nvSpPr>
          <p:cNvPr id="4" name="TextBox 3">
            <a:extLst>
              <a:ext uri="{FF2B5EF4-FFF2-40B4-BE49-F238E27FC236}">
                <a16:creationId xmlns:a16="http://schemas.microsoft.com/office/drawing/2014/main" id="{82D1C474-FA7B-6B43-9FD6-E4ED73F1C591}"/>
              </a:ext>
            </a:extLst>
          </p:cNvPr>
          <p:cNvSpPr txBox="1"/>
          <p:nvPr/>
        </p:nvSpPr>
        <p:spPr>
          <a:xfrm>
            <a:off x="10338099" y="5540189"/>
            <a:ext cx="593432" cy="369332"/>
          </a:xfrm>
          <a:prstGeom prst="rect">
            <a:avLst/>
          </a:prstGeom>
          <a:solidFill>
            <a:schemeClr val="bg1"/>
          </a:solidFill>
        </p:spPr>
        <p:txBody>
          <a:bodyPr wrap="none" rtlCol="0">
            <a:spAutoFit/>
          </a:bodyPr>
          <a:lstStyle/>
          <a:p>
            <a:r>
              <a:rPr lang="en-US" dirty="0"/>
              <a:t>0.65</a:t>
            </a:r>
          </a:p>
        </p:txBody>
      </p:sp>
      <p:sp>
        <p:nvSpPr>
          <p:cNvPr id="12" name="TextBox 11">
            <a:extLst>
              <a:ext uri="{FF2B5EF4-FFF2-40B4-BE49-F238E27FC236}">
                <a16:creationId xmlns:a16="http://schemas.microsoft.com/office/drawing/2014/main" id="{061C26D0-28BF-0D4B-B94B-3006617D7BF3}"/>
              </a:ext>
            </a:extLst>
          </p:cNvPr>
          <p:cNvSpPr txBox="1"/>
          <p:nvPr/>
        </p:nvSpPr>
        <p:spPr>
          <a:xfrm>
            <a:off x="10338099" y="1507602"/>
            <a:ext cx="593432" cy="369332"/>
          </a:xfrm>
          <a:prstGeom prst="rect">
            <a:avLst/>
          </a:prstGeom>
          <a:solidFill>
            <a:schemeClr val="bg1"/>
          </a:solidFill>
        </p:spPr>
        <p:txBody>
          <a:bodyPr wrap="none" rtlCol="0">
            <a:spAutoFit/>
          </a:bodyPr>
          <a:lstStyle/>
          <a:p>
            <a:r>
              <a:rPr lang="en-US" dirty="0"/>
              <a:t>1.00</a:t>
            </a:r>
          </a:p>
        </p:txBody>
      </p:sp>
    </p:spTree>
    <p:extLst>
      <p:ext uri="{BB962C8B-B14F-4D97-AF65-F5344CB8AC3E}">
        <p14:creationId xmlns:p14="http://schemas.microsoft.com/office/powerpoint/2010/main" val="2017797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FUNCTIONAL CONNECTIVITY</a:t>
            </a:r>
          </a:p>
        </p:txBody>
      </p:sp>
      <p:pic>
        <p:nvPicPr>
          <p:cNvPr id="5" name="Picture 4">
            <a:extLst>
              <a:ext uri="{FF2B5EF4-FFF2-40B4-BE49-F238E27FC236}">
                <a16:creationId xmlns:a16="http://schemas.microsoft.com/office/drawing/2014/main" id="{0BCF5940-EE15-F941-9855-BB84F1403DE1}"/>
              </a:ext>
            </a:extLst>
          </p:cNvPr>
          <p:cNvPicPr>
            <a:picLocks noChangeAspect="1"/>
          </p:cNvPicPr>
          <p:nvPr/>
        </p:nvPicPr>
        <p:blipFill>
          <a:blip r:embed="rId3"/>
          <a:stretch>
            <a:fillRect/>
          </a:stretch>
        </p:blipFill>
        <p:spPr>
          <a:xfrm>
            <a:off x="286494" y="1753972"/>
            <a:ext cx="6096000" cy="4572000"/>
          </a:xfrm>
          <a:prstGeom prst="rect">
            <a:avLst/>
          </a:prstGeom>
        </p:spPr>
      </p:pic>
      <p:pic>
        <p:nvPicPr>
          <p:cNvPr id="7" name="Picture 6">
            <a:extLst>
              <a:ext uri="{FF2B5EF4-FFF2-40B4-BE49-F238E27FC236}">
                <a16:creationId xmlns:a16="http://schemas.microsoft.com/office/drawing/2014/main" id="{7BC7E3FD-1DCD-3B43-A172-A916B9F36134}"/>
              </a:ext>
            </a:extLst>
          </p:cNvPr>
          <p:cNvPicPr>
            <a:picLocks noChangeAspect="1"/>
          </p:cNvPicPr>
          <p:nvPr/>
        </p:nvPicPr>
        <p:blipFill>
          <a:blip r:embed="rId4"/>
          <a:stretch>
            <a:fillRect/>
          </a:stretch>
        </p:blipFill>
        <p:spPr>
          <a:xfrm>
            <a:off x="6023787" y="1753972"/>
            <a:ext cx="6096000" cy="4572000"/>
          </a:xfrm>
          <a:prstGeom prst="rect">
            <a:avLst/>
          </a:prstGeom>
        </p:spPr>
      </p:pic>
    </p:spTree>
    <p:extLst>
      <p:ext uri="{BB962C8B-B14F-4D97-AF65-F5344CB8AC3E}">
        <p14:creationId xmlns:p14="http://schemas.microsoft.com/office/powerpoint/2010/main" val="1592461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4636BA-4C34-7D4A-B32A-EF3A83279AA2}"/>
              </a:ext>
            </a:extLst>
          </p:cNvPr>
          <p:cNvSpPr txBox="1"/>
          <p:nvPr/>
        </p:nvSpPr>
        <p:spPr>
          <a:xfrm>
            <a:off x="0" y="0"/>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924806B0-EB36-3B45-9879-C83437D39565}"/>
              </a:ext>
            </a:extLst>
          </p:cNvPr>
          <p:cNvSpPr>
            <a:spLocks noGrp="1"/>
          </p:cNvSpPr>
          <p:nvPr>
            <p:ph type="title"/>
          </p:nvPr>
        </p:nvSpPr>
        <p:spPr>
          <a:xfrm>
            <a:off x="793412" y="0"/>
            <a:ext cx="10515600" cy="1325563"/>
          </a:xfrm>
        </p:spPr>
        <p:txBody>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SUMMARY</a:t>
            </a:r>
          </a:p>
        </p:txBody>
      </p:sp>
      <p:sp>
        <p:nvSpPr>
          <p:cNvPr id="3" name="Content Placeholder 2">
            <a:extLst>
              <a:ext uri="{FF2B5EF4-FFF2-40B4-BE49-F238E27FC236}">
                <a16:creationId xmlns:a16="http://schemas.microsoft.com/office/drawing/2014/main" id="{65AD5FB2-E322-DA47-AA29-DF78071CC7AA}"/>
              </a:ext>
            </a:extLst>
          </p:cNvPr>
          <p:cNvSpPr>
            <a:spLocks noGrp="1"/>
          </p:cNvSpPr>
          <p:nvPr>
            <p:ph idx="1"/>
          </p:nvPr>
        </p:nvSpPr>
        <p:spPr>
          <a:xfrm>
            <a:off x="838200" y="1709616"/>
            <a:ext cx="10515600" cy="4938833"/>
          </a:xfrm>
        </p:spPr>
        <p:txBody>
          <a:bodyPr>
            <a:normAutofit/>
          </a:bodyPr>
          <a:lstStyle/>
          <a:p>
            <a:pPr>
              <a:buFont typeface="System Font Regular"/>
              <a:buChar char="-"/>
            </a:pPr>
            <a:r>
              <a:rPr lang="en-US" sz="3200" dirty="0">
                <a:latin typeface="Arial" panose="020B0604020202020204" pitchFamily="34" charset="0"/>
                <a:cs typeface="Arial" panose="020B0604020202020204" pitchFamily="34" charset="0"/>
              </a:rPr>
              <a:t>No significant changes in hemodynamic response in </a:t>
            </a:r>
            <a:r>
              <a:rPr lang="en-US" sz="3200" dirty="0" err="1">
                <a:latin typeface="Arial" panose="020B0604020202020204" pitchFamily="34" charset="0"/>
                <a:cs typeface="Arial" panose="020B0604020202020204" pitchFamily="34" charset="0"/>
              </a:rPr>
              <a:t>NAcc</a:t>
            </a:r>
            <a:r>
              <a:rPr lang="en-US" sz="3200" dirty="0">
                <a:latin typeface="Arial" panose="020B0604020202020204" pitchFamily="34" charset="0"/>
                <a:cs typeface="Arial" panose="020B0604020202020204" pitchFamily="34" charset="0"/>
              </a:rPr>
              <a:t> during anticipation of reward</a:t>
            </a:r>
          </a:p>
          <a:p>
            <a:pPr>
              <a:buFont typeface="System Font Regular"/>
              <a:buChar char="-"/>
            </a:pPr>
            <a:r>
              <a:rPr lang="en-US" sz="3200" dirty="0">
                <a:latin typeface="Arial" panose="020B0604020202020204" pitchFamily="34" charset="0"/>
                <a:cs typeface="Arial" panose="020B0604020202020204" pitchFamily="34" charset="0"/>
              </a:rPr>
              <a:t>No significant changes in hemodynamic response in amygdala during anticipation of loss</a:t>
            </a:r>
          </a:p>
          <a:p>
            <a:pPr>
              <a:buFont typeface="System Font Regular"/>
              <a:buChar char="-"/>
            </a:pPr>
            <a:r>
              <a:rPr lang="en-US" sz="3200" dirty="0">
                <a:latin typeface="Arial" panose="020B0604020202020204" pitchFamily="34" charset="0"/>
                <a:cs typeface="Arial" panose="020B0604020202020204" pitchFamily="34" charset="0"/>
              </a:rPr>
              <a:t>Participants exposed to low ELS showed more coactivation between ROIs than participants exposed to high ELS</a:t>
            </a:r>
          </a:p>
          <a:p>
            <a:pPr>
              <a:buFont typeface="System Font Regular"/>
              <a:buChar char="-"/>
            </a:pPr>
            <a:endParaRPr lang="en-US" sz="3200" dirty="0">
              <a:latin typeface="Arial" panose="020B0604020202020204" pitchFamily="34" charset="0"/>
              <a:cs typeface="Arial" panose="020B0604020202020204" pitchFamily="34" charset="0"/>
            </a:endParaRPr>
          </a:p>
          <a:p>
            <a:pPr>
              <a:buFont typeface="System Font Regular"/>
              <a:buChar char="-"/>
            </a:pP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1156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0543123-2E6D-D744-AC8E-5C15865F9AE1}"/>
              </a:ext>
            </a:extLst>
          </p:cNvPr>
          <p:cNvSpPr txBox="1"/>
          <p:nvPr/>
        </p:nvSpPr>
        <p:spPr>
          <a:xfrm>
            <a:off x="0" y="0"/>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2358CB94-A612-2144-93E6-E29E621581E2}"/>
              </a:ext>
            </a:extLst>
          </p:cNvPr>
          <p:cNvSpPr>
            <a:spLocks noGrp="1"/>
          </p:cNvSpPr>
          <p:nvPr>
            <p:ph type="title"/>
          </p:nvPr>
        </p:nvSpPr>
        <p:spPr>
          <a:xfrm>
            <a:off x="793412" y="0"/>
            <a:ext cx="11216079"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ELS STUDY DESIGN</a:t>
            </a:r>
          </a:p>
        </p:txBody>
      </p:sp>
      <p:sp>
        <p:nvSpPr>
          <p:cNvPr id="14" name="Content Placeholder 2">
            <a:extLst>
              <a:ext uri="{FF2B5EF4-FFF2-40B4-BE49-F238E27FC236}">
                <a16:creationId xmlns:a16="http://schemas.microsoft.com/office/drawing/2014/main" id="{88528B93-2F62-9243-A44D-329B010031CB}"/>
              </a:ext>
            </a:extLst>
          </p:cNvPr>
          <p:cNvSpPr>
            <a:spLocks noGrp="1"/>
          </p:cNvSpPr>
          <p:nvPr>
            <p:ph idx="1"/>
          </p:nvPr>
        </p:nvSpPr>
        <p:spPr>
          <a:xfrm>
            <a:off x="838199" y="1626575"/>
            <a:ext cx="11016343" cy="4351338"/>
          </a:xfrm>
        </p:spPr>
        <p:txBody>
          <a:bodyPr>
            <a:normAutofit/>
          </a:bodyPr>
          <a:lstStyle/>
          <a:p>
            <a:pPr marL="0" indent="0">
              <a:buNone/>
            </a:pPr>
            <a:r>
              <a:rPr lang="en-US" sz="3200" dirty="0">
                <a:latin typeface="Arial" panose="020B0604020202020204" pitchFamily="34" charset="0"/>
                <a:cs typeface="Arial" panose="020B0604020202020204" pitchFamily="34" charset="0"/>
              </a:rPr>
              <a:t>Adolescents came to the lab between the ages of 9-12 years old</a:t>
            </a:r>
          </a:p>
          <a:p>
            <a:pPr marL="0" indent="0">
              <a:buNone/>
            </a:pPr>
            <a:endParaRPr lang="en-US" sz="32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30B58F6-1860-1645-B5F2-7FC89C0D9BF7}"/>
              </a:ext>
            </a:extLst>
          </p:cNvPr>
          <p:cNvPicPr>
            <a:picLocks noChangeAspect="1"/>
          </p:cNvPicPr>
          <p:nvPr/>
        </p:nvPicPr>
        <p:blipFill>
          <a:blip r:embed="rId3">
            <a:extLst>
              <a:ext uri="{BEBA8EAE-BF5A-486C-A8C5-ECC9F3942E4B}">
                <a14:imgProps xmlns:a14="http://schemas.microsoft.com/office/drawing/2010/main">
                  <a14:imgLayer>
                    <a14:imgEffect>
                      <a14:sharpenSoften amount="100000"/>
                    </a14:imgEffect>
                    <a14:imgEffect>
                      <a14:saturation sat="0"/>
                    </a14:imgEffect>
                    <a14:imgEffect>
                      <a14:brightnessContrast contrast="-29000"/>
                    </a14:imgEffect>
                  </a14:imgLayer>
                </a14:imgProps>
              </a:ext>
            </a:extLst>
          </a:blip>
          <a:stretch>
            <a:fillRect/>
          </a:stretch>
        </p:blipFill>
        <p:spPr>
          <a:xfrm flipH="1">
            <a:off x="7285824" y="4114800"/>
            <a:ext cx="3657600" cy="2743200"/>
          </a:xfrm>
          <a:prstGeom prst="rect">
            <a:avLst/>
          </a:prstGeom>
        </p:spPr>
      </p:pic>
      <p:pic>
        <p:nvPicPr>
          <p:cNvPr id="6" name="Picture 5">
            <a:extLst>
              <a:ext uri="{FF2B5EF4-FFF2-40B4-BE49-F238E27FC236}">
                <a16:creationId xmlns:a16="http://schemas.microsoft.com/office/drawing/2014/main" id="{E95885AB-6AF1-8543-BDAD-C4FB2F16255A}"/>
              </a:ext>
            </a:extLst>
          </p:cNvPr>
          <p:cNvPicPr>
            <a:picLocks noChangeAspect="1"/>
          </p:cNvPicPr>
          <p:nvPr/>
        </p:nvPicPr>
        <p:blipFill rotWithShape="1">
          <a:blip r:embed="rId4"/>
          <a:srcRect b="11770"/>
          <a:stretch/>
        </p:blipFill>
        <p:spPr>
          <a:xfrm>
            <a:off x="2174932" y="4572000"/>
            <a:ext cx="2828460" cy="1828800"/>
          </a:xfrm>
          <a:prstGeom prst="rect">
            <a:avLst/>
          </a:prstGeom>
        </p:spPr>
      </p:pic>
      <p:sp>
        <p:nvSpPr>
          <p:cNvPr id="11" name="TextBox 10">
            <a:extLst>
              <a:ext uri="{FF2B5EF4-FFF2-40B4-BE49-F238E27FC236}">
                <a16:creationId xmlns:a16="http://schemas.microsoft.com/office/drawing/2014/main" id="{27508E51-699F-3A49-AF89-B68C724BBA53}"/>
              </a:ext>
            </a:extLst>
          </p:cNvPr>
          <p:cNvSpPr txBox="1"/>
          <p:nvPr/>
        </p:nvSpPr>
        <p:spPr>
          <a:xfrm>
            <a:off x="793413" y="2691811"/>
            <a:ext cx="5591498" cy="1569660"/>
          </a:xfrm>
          <a:prstGeom prst="rect">
            <a:avLst/>
          </a:prstGeom>
          <a:noFill/>
        </p:spPr>
        <p:txBody>
          <a:bodyPr wrap="square" rtlCol="0">
            <a:spAutoFit/>
          </a:bodyPr>
          <a:lstStyle/>
          <a:p>
            <a:pPr algn="ctr"/>
            <a:r>
              <a:rPr lang="en-US" sz="3200" b="1" u="sng" dirty="0">
                <a:latin typeface="Arial" panose="020B0604020202020204" pitchFamily="34" charset="0"/>
                <a:cs typeface="Arial" panose="020B0604020202020204" pitchFamily="34" charset="0"/>
              </a:rPr>
              <a:t>Behavior</a:t>
            </a:r>
          </a:p>
          <a:p>
            <a:pPr>
              <a:buFont typeface="System Font Regular"/>
              <a:buChar char="-"/>
            </a:pPr>
            <a:r>
              <a:rPr lang="en-US" sz="3200" dirty="0">
                <a:latin typeface="Arial" panose="020B0604020202020204" pitchFamily="34" charset="0"/>
                <a:cs typeface="Arial" panose="020B0604020202020204" pitchFamily="34" charset="0"/>
              </a:rPr>
              <a:t>demographic characteristics</a:t>
            </a:r>
          </a:p>
          <a:p>
            <a:pPr>
              <a:buFont typeface="System Font Regular"/>
              <a:buChar char="-"/>
            </a:pPr>
            <a:r>
              <a:rPr lang="en-US" sz="3200" dirty="0">
                <a:latin typeface="Arial" panose="020B0604020202020204" pitchFamily="34" charset="0"/>
                <a:cs typeface="Arial" panose="020B0604020202020204" pitchFamily="34" charset="0"/>
              </a:rPr>
              <a:t>early life stress</a:t>
            </a:r>
          </a:p>
        </p:txBody>
      </p:sp>
      <p:sp>
        <p:nvSpPr>
          <p:cNvPr id="22" name="TextBox 21">
            <a:extLst>
              <a:ext uri="{FF2B5EF4-FFF2-40B4-BE49-F238E27FC236}">
                <a16:creationId xmlns:a16="http://schemas.microsoft.com/office/drawing/2014/main" id="{A8FC9B32-6635-B747-B9B7-6CE2AAB49685}"/>
              </a:ext>
            </a:extLst>
          </p:cNvPr>
          <p:cNvSpPr txBox="1"/>
          <p:nvPr/>
        </p:nvSpPr>
        <p:spPr>
          <a:xfrm>
            <a:off x="6384911" y="2735355"/>
            <a:ext cx="5459427" cy="1569660"/>
          </a:xfrm>
          <a:prstGeom prst="rect">
            <a:avLst/>
          </a:prstGeom>
          <a:noFill/>
        </p:spPr>
        <p:txBody>
          <a:bodyPr wrap="square" rtlCol="0">
            <a:spAutoFit/>
          </a:bodyPr>
          <a:lstStyle/>
          <a:p>
            <a:pPr algn="ctr"/>
            <a:r>
              <a:rPr lang="en-US" sz="3200" b="1" u="sng" dirty="0">
                <a:latin typeface="Arial" panose="020B0604020202020204" pitchFamily="34" charset="0"/>
                <a:cs typeface="Arial" panose="020B0604020202020204" pitchFamily="34" charset="0"/>
              </a:rPr>
              <a:t>fMRI</a:t>
            </a:r>
          </a:p>
          <a:p>
            <a:pPr lvl="1">
              <a:buFont typeface="System Font Regular"/>
              <a:buChar char="-"/>
            </a:pPr>
            <a:r>
              <a:rPr lang="en-US" sz="3200" dirty="0">
                <a:latin typeface="Arial" panose="020B0604020202020204" pitchFamily="34" charset="0"/>
                <a:cs typeface="Arial" panose="020B0604020202020204" pitchFamily="34" charset="0"/>
              </a:rPr>
              <a:t>functional MRI</a:t>
            </a:r>
          </a:p>
          <a:p>
            <a:pPr lvl="1">
              <a:buFont typeface="System Font Regular"/>
              <a:buChar char="-"/>
            </a:pPr>
            <a:r>
              <a:rPr lang="en-US" sz="3200" dirty="0">
                <a:latin typeface="Arial" panose="020B0604020202020204" pitchFamily="34" charset="0"/>
                <a:cs typeface="Arial" panose="020B0604020202020204" pitchFamily="34" charset="0"/>
              </a:rPr>
              <a:t>3.0 Tesla FE MRI scanner</a:t>
            </a:r>
          </a:p>
        </p:txBody>
      </p:sp>
    </p:spTree>
    <p:extLst>
      <p:ext uri="{BB962C8B-B14F-4D97-AF65-F5344CB8AC3E}">
        <p14:creationId xmlns:p14="http://schemas.microsoft.com/office/powerpoint/2010/main" val="3251661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3D9C49-7C54-2642-8279-D8F670397B3B}"/>
              </a:ext>
            </a:extLst>
          </p:cNvPr>
          <p:cNvSpPr txBox="1"/>
          <p:nvPr/>
        </p:nvSpPr>
        <p:spPr>
          <a:xfrm>
            <a:off x="0" y="0"/>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08A3E772-8FF2-7241-B9BF-A6D7BF2EFEB8}"/>
              </a:ext>
            </a:extLst>
          </p:cNvPr>
          <p:cNvSpPr>
            <a:spLocks noGrp="1"/>
          </p:cNvSpPr>
          <p:nvPr>
            <p:ph type="title"/>
          </p:nvPr>
        </p:nvSpPr>
        <p:spPr>
          <a:xfrm>
            <a:off x="793412" y="0"/>
            <a:ext cx="10515600" cy="1325563"/>
          </a:xfrm>
        </p:spPr>
        <p:txBody>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LIMITATIONS</a:t>
            </a:r>
          </a:p>
        </p:txBody>
      </p:sp>
      <p:sp>
        <p:nvSpPr>
          <p:cNvPr id="3" name="Content Placeholder 2">
            <a:extLst>
              <a:ext uri="{FF2B5EF4-FFF2-40B4-BE49-F238E27FC236}">
                <a16:creationId xmlns:a16="http://schemas.microsoft.com/office/drawing/2014/main" id="{3641C4DF-A307-0F4C-98CF-56DB291D987E}"/>
              </a:ext>
            </a:extLst>
          </p:cNvPr>
          <p:cNvSpPr>
            <a:spLocks noGrp="1"/>
          </p:cNvSpPr>
          <p:nvPr>
            <p:ph idx="1"/>
          </p:nvPr>
        </p:nvSpPr>
        <p:spPr>
          <a:xfrm>
            <a:off x="819540" y="1825625"/>
            <a:ext cx="10563808" cy="4351338"/>
          </a:xfrm>
        </p:spPr>
        <p:txBody>
          <a:bodyPr>
            <a:normAutofit/>
          </a:bodyPr>
          <a:lstStyle/>
          <a:p>
            <a:pPr>
              <a:buFont typeface="System Font Regular"/>
              <a:buChar char="-"/>
            </a:pPr>
            <a:r>
              <a:rPr lang="en-US" sz="3200" dirty="0">
                <a:latin typeface="Arial" panose="020B0604020202020204" pitchFamily="34" charset="0"/>
                <a:cs typeface="Arial" panose="020B0604020202020204" pitchFamily="34" charset="0"/>
              </a:rPr>
              <a:t>Small sample size!</a:t>
            </a:r>
          </a:p>
          <a:p>
            <a:pPr>
              <a:buFont typeface="System Font Regular"/>
              <a:buChar char="-"/>
            </a:pPr>
            <a:r>
              <a:rPr lang="en-US" sz="3200" dirty="0">
                <a:latin typeface="Arial" panose="020B0604020202020204" pitchFamily="34" charset="0"/>
                <a:cs typeface="Arial" panose="020B0604020202020204" pitchFamily="34" charset="0"/>
              </a:rPr>
              <a:t>Segmentation can be improved!</a:t>
            </a:r>
          </a:p>
          <a:p>
            <a:pPr lvl="1">
              <a:buFont typeface="System Font Regular"/>
              <a:buChar char="-"/>
            </a:pPr>
            <a:r>
              <a:rPr lang="en-US" sz="2800" dirty="0">
                <a:latin typeface="Arial" panose="020B0604020202020204" pitchFamily="34" charset="0"/>
                <a:cs typeface="Arial" panose="020B0604020202020204" pitchFamily="34" charset="0"/>
              </a:rPr>
              <a:t>Improve tracking parameters for </a:t>
            </a:r>
            <a:r>
              <a:rPr lang="en-US" sz="2800" dirty="0" err="1">
                <a:latin typeface="Arial" panose="020B0604020202020204" pitchFamily="34" charset="0"/>
                <a:cs typeface="Arial" panose="020B0604020202020204" pitchFamily="34" charset="0"/>
              </a:rPr>
              <a:t>FreeSurfer</a:t>
            </a:r>
            <a:r>
              <a:rPr lang="en-US" sz="2800" dirty="0">
                <a:latin typeface="Arial" panose="020B0604020202020204" pitchFamily="34" charset="0"/>
                <a:cs typeface="Arial" panose="020B0604020202020204" pitchFamily="34" charset="0"/>
              </a:rPr>
              <a:t>; </a:t>
            </a:r>
          </a:p>
          <a:p>
            <a:pPr lvl="1">
              <a:buFont typeface="System Font Regular"/>
              <a:buChar char="-"/>
            </a:pPr>
            <a:r>
              <a:rPr lang="en-US" sz="2800" dirty="0">
                <a:latin typeface="Arial" panose="020B0604020202020204" pitchFamily="34" charset="0"/>
                <a:cs typeface="Arial" panose="020B0604020202020204" pitchFamily="34" charset="0"/>
              </a:rPr>
              <a:t>Manual segmentation</a:t>
            </a:r>
          </a:p>
          <a:p>
            <a:pPr lvl="1">
              <a:buFont typeface="System Font Regular"/>
              <a:buChar char="-"/>
            </a:pPr>
            <a:r>
              <a:rPr lang="en-US" sz="2800" dirty="0">
                <a:latin typeface="Arial" panose="020B0604020202020204" pitchFamily="34" charset="0"/>
                <a:cs typeface="Arial" panose="020B0604020202020204" pitchFamily="34" charset="0"/>
              </a:rPr>
              <a:t>Use different parcellations</a:t>
            </a:r>
          </a:p>
          <a:p>
            <a:pPr lvl="1">
              <a:buFont typeface="System Font Regular"/>
              <a:buChar char="-"/>
            </a:pPr>
            <a:r>
              <a:rPr lang="en-US" sz="2800" dirty="0">
                <a:latin typeface="Arial" panose="020B0604020202020204" pitchFamily="34" charset="0"/>
                <a:cs typeface="Arial" panose="020B0604020202020204" pitchFamily="34" charset="0"/>
              </a:rPr>
              <a:t>Functionally defined ROIs (ICA, PCA)</a:t>
            </a:r>
          </a:p>
          <a:p>
            <a:pPr>
              <a:buFont typeface="System Font Regular"/>
              <a:buChar char="-"/>
            </a:pPr>
            <a:r>
              <a:rPr lang="en-US" sz="3200" dirty="0">
                <a:latin typeface="Arial" panose="020B0604020202020204" pitchFamily="34" charset="0"/>
                <a:cs typeface="Arial" panose="020B0604020202020204" pitchFamily="34" charset="0"/>
              </a:rPr>
              <a:t>GLM considerations</a:t>
            </a:r>
          </a:p>
          <a:p>
            <a:pPr lvl="1">
              <a:buFont typeface="System Font Regular"/>
              <a:buChar char="-"/>
            </a:pPr>
            <a:r>
              <a:rPr lang="en-US" sz="2800" dirty="0">
                <a:latin typeface="Arial" panose="020B0604020202020204" pitchFamily="34" charset="0"/>
                <a:cs typeface="Arial" panose="020B0604020202020204" pitchFamily="34" charset="0"/>
              </a:rPr>
              <a:t>Ill-conditioned regressions =&gt; ridged regression</a:t>
            </a:r>
          </a:p>
          <a:p>
            <a:pPr lvl="1">
              <a:buFont typeface="System Font Regular"/>
              <a:buChar char="-"/>
            </a:pPr>
            <a:r>
              <a:rPr lang="en-US" sz="2800" dirty="0">
                <a:latin typeface="Arial" panose="020B0604020202020204" pitchFamily="34" charset="0"/>
                <a:cs typeface="Arial" panose="020B0604020202020204" pitchFamily="34" charset="0"/>
              </a:rPr>
              <a:t>Modeling temporal autocorrelations</a:t>
            </a:r>
          </a:p>
        </p:txBody>
      </p:sp>
    </p:spTree>
    <p:extLst>
      <p:ext uri="{BB962C8B-B14F-4D97-AF65-F5344CB8AC3E}">
        <p14:creationId xmlns:p14="http://schemas.microsoft.com/office/powerpoint/2010/main" val="766332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DBA599-50A2-254A-83B6-03E62C8E47DF}"/>
              </a:ext>
            </a:extLst>
          </p:cNvPr>
          <p:cNvSpPr txBox="1"/>
          <p:nvPr/>
        </p:nvSpPr>
        <p:spPr>
          <a:xfrm>
            <a:off x="0" y="0"/>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24DA3246-B946-1543-AC74-46AA7AEF5FE0}"/>
              </a:ext>
            </a:extLst>
          </p:cNvPr>
          <p:cNvSpPr>
            <a:spLocks noGrp="1"/>
          </p:cNvSpPr>
          <p:nvPr>
            <p:ph type="title"/>
          </p:nvPr>
        </p:nvSpPr>
        <p:spPr>
          <a:xfrm>
            <a:off x="838200" y="0"/>
            <a:ext cx="10515600" cy="1325563"/>
          </a:xfrm>
        </p:spPr>
        <p:txBody>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QUESTIONS</a:t>
            </a:r>
          </a:p>
        </p:txBody>
      </p:sp>
      <p:pic>
        <p:nvPicPr>
          <p:cNvPr id="4" name="Picture 3">
            <a:extLst>
              <a:ext uri="{FF2B5EF4-FFF2-40B4-BE49-F238E27FC236}">
                <a16:creationId xmlns:a16="http://schemas.microsoft.com/office/drawing/2014/main" id="{AC7DC1E6-AC43-7642-8A69-DE3AE12D8886}"/>
              </a:ext>
            </a:extLst>
          </p:cNvPr>
          <p:cNvPicPr>
            <a:picLocks noChangeAspect="1"/>
          </p:cNvPicPr>
          <p:nvPr/>
        </p:nvPicPr>
        <p:blipFill>
          <a:blip r:embed="rId3"/>
          <a:stretch>
            <a:fillRect/>
          </a:stretch>
        </p:blipFill>
        <p:spPr>
          <a:xfrm>
            <a:off x="4802944" y="1561073"/>
            <a:ext cx="3025379" cy="5029200"/>
          </a:xfrm>
          <a:prstGeom prst="rect">
            <a:avLst/>
          </a:prstGeom>
        </p:spPr>
      </p:pic>
      <p:pic>
        <p:nvPicPr>
          <p:cNvPr id="3" name="Picture 2">
            <a:extLst>
              <a:ext uri="{FF2B5EF4-FFF2-40B4-BE49-F238E27FC236}">
                <a16:creationId xmlns:a16="http://schemas.microsoft.com/office/drawing/2014/main" id="{3EDA0CC6-B102-E04B-BCAB-D7B906AA3243}"/>
              </a:ext>
            </a:extLst>
          </p:cNvPr>
          <p:cNvPicPr>
            <a:picLocks noChangeAspect="1"/>
          </p:cNvPicPr>
          <p:nvPr/>
        </p:nvPicPr>
        <p:blipFill rotWithShape="1">
          <a:blip r:embed="rId4"/>
          <a:srcRect b="6177"/>
          <a:stretch/>
        </p:blipFill>
        <p:spPr>
          <a:xfrm>
            <a:off x="5195890" y="1851404"/>
            <a:ext cx="1721136" cy="1614810"/>
          </a:xfrm>
          <a:prstGeom prst="rect">
            <a:avLst/>
          </a:prstGeom>
        </p:spPr>
      </p:pic>
    </p:spTree>
    <p:extLst>
      <p:ext uri="{BB962C8B-B14F-4D97-AF65-F5344CB8AC3E}">
        <p14:creationId xmlns:p14="http://schemas.microsoft.com/office/powerpoint/2010/main" val="2566195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0543123-2E6D-D744-AC8E-5C15865F9AE1}"/>
              </a:ext>
            </a:extLst>
          </p:cNvPr>
          <p:cNvSpPr txBox="1"/>
          <p:nvPr/>
        </p:nvSpPr>
        <p:spPr>
          <a:xfrm>
            <a:off x="0" y="0"/>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2358CB94-A612-2144-93E6-E29E621581E2}"/>
              </a:ext>
            </a:extLst>
          </p:cNvPr>
          <p:cNvSpPr>
            <a:spLocks noGrp="1"/>
          </p:cNvSpPr>
          <p:nvPr>
            <p:ph type="title"/>
          </p:nvPr>
        </p:nvSpPr>
        <p:spPr>
          <a:xfrm>
            <a:off x="793412" y="0"/>
            <a:ext cx="11216079"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T1-weighted SPGR</a:t>
            </a:r>
          </a:p>
        </p:txBody>
      </p:sp>
      <p:sp>
        <p:nvSpPr>
          <p:cNvPr id="14" name="Content Placeholder 2">
            <a:extLst>
              <a:ext uri="{FF2B5EF4-FFF2-40B4-BE49-F238E27FC236}">
                <a16:creationId xmlns:a16="http://schemas.microsoft.com/office/drawing/2014/main" id="{88528B93-2F62-9243-A44D-329B010031CB}"/>
              </a:ext>
            </a:extLst>
          </p:cNvPr>
          <p:cNvSpPr>
            <a:spLocks noGrp="1"/>
          </p:cNvSpPr>
          <p:nvPr>
            <p:ph idx="1"/>
          </p:nvPr>
        </p:nvSpPr>
        <p:spPr>
          <a:xfrm>
            <a:off x="838199" y="1626575"/>
            <a:ext cx="11016343" cy="4351338"/>
          </a:xfrm>
        </p:spPr>
        <p:txBody>
          <a:bodyPr>
            <a:normAutofit/>
          </a:bodyPr>
          <a:lstStyle/>
          <a:p>
            <a:pPr marL="0" indent="0">
              <a:buNone/>
            </a:pPr>
            <a:r>
              <a:rPr lang="en-US" sz="3200" dirty="0">
                <a:latin typeface="Arial" panose="020B0604020202020204" pitchFamily="34" charset="0"/>
                <a:cs typeface="Arial" panose="020B0604020202020204" pitchFamily="34" charset="0"/>
              </a:rPr>
              <a:t>T1-weighted image in the sagittal view (SPGR)</a:t>
            </a:r>
          </a:p>
          <a:p>
            <a:pPr lvl="1">
              <a:buFont typeface="System Font Regular"/>
              <a:buChar char="-"/>
            </a:pPr>
            <a:r>
              <a:rPr lang="en-US" sz="3200" dirty="0">
                <a:latin typeface="Arial" panose="020B0604020202020204" pitchFamily="34" charset="0"/>
                <a:cs typeface="Arial" panose="020B0604020202020204" pitchFamily="34" charset="0"/>
              </a:rPr>
              <a:t>slice thickness=0.9</a:t>
            </a:r>
          </a:p>
          <a:p>
            <a:pPr lvl="1">
              <a:buFont typeface="System Font Regular"/>
              <a:buChar char="-"/>
            </a:pPr>
            <a:r>
              <a:rPr lang="en-US" sz="3200" dirty="0">
                <a:latin typeface="Arial" panose="020B0604020202020204" pitchFamily="34" charset="0"/>
                <a:cs typeface="Arial" panose="020B0604020202020204" pitchFamily="34" charset="0"/>
              </a:rPr>
              <a:t>frequency Rx direction=S/I sagittal</a:t>
            </a:r>
          </a:p>
          <a:p>
            <a:pPr lvl="1">
              <a:buFont typeface="System Font Regular"/>
              <a:buChar char="-"/>
            </a:pPr>
            <a:r>
              <a:rPr lang="en-US" sz="3200" dirty="0">
                <a:latin typeface="Arial" panose="020B0604020202020204" pitchFamily="34" charset="0"/>
                <a:cs typeface="Arial" panose="020B0604020202020204" pitchFamily="34" charset="0"/>
              </a:rPr>
              <a:t>length of scan=5:15</a:t>
            </a:r>
          </a:p>
          <a:p>
            <a:pPr lvl="1">
              <a:buFont typeface="System Font Regular"/>
              <a:buChar char="-"/>
            </a:pPr>
            <a:r>
              <a:rPr lang="en-US" sz="3200" dirty="0">
                <a:latin typeface="Arial" panose="020B0604020202020204" pitchFamily="34" charset="0"/>
                <a:cs typeface="Arial" panose="020B0604020202020204" pitchFamily="34" charset="0"/>
              </a:rPr>
              <a:t>FOV=230x230</a:t>
            </a:r>
          </a:p>
          <a:p>
            <a:pPr lvl="1">
              <a:buFont typeface="System Font Regular"/>
              <a:buChar char="-"/>
            </a:pPr>
            <a:r>
              <a:rPr lang="en-US" sz="3200" dirty="0">
                <a:latin typeface="Arial" panose="020B0604020202020204" pitchFamily="34" charset="0"/>
                <a:cs typeface="Arial" panose="020B0604020202020204" pitchFamily="34" charset="0"/>
              </a:rPr>
              <a:t>TR= 0.00624</a:t>
            </a:r>
            <a:endParaRPr lang="en-US" sz="3600" dirty="0">
              <a:latin typeface="Arial" panose="020B0604020202020204" pitchFamily="34" charset="0"/>
              <a:cs typeface="Arial" panose="020B0604020202020204" pitchFamily="34" charset="0"/>
            </a:endParaRPr>
          </a:p>
          <a:p>
            <a:pPr lvl="1">
              <a:buFont typeface="System Font Regular"/>
              <a:buChar char="-"/>
            </a:pPr>
            <a:r>
              <a:rPr lang="en-US" sz="3200" dirty="0">
                <a:latin typeface="Arial" panose="020B0604020202020204" pitchFamily="34" charset="0"/>
                <a:cs typeface="Arial" panose="020B0604020202020204" pitchFamily="34" charset="0"/>
              </a:rPr>
              <a:t>voxel size =0.90 x 0.90 x 0.90 mm</a:t>
            </a:r>
          </a:p>
          <a:p>
            <a:pPr>
              <a:buFont typeface="System Font Regular"/>
              <a:buChar char="-"/>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8444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FUNCTIONAL CONNECTIVITY</a:t>
            </a:r>
          </a:p>
        </p:txBody>
      </p:sp>
      <p:pic>
        <p:nvPicPr>
          <p:cNvPr id="4" name="Picture 3">
            <a:extLst>
              <a:ext uri="{FF2B5EF4-FFF2-40B4-BE49-F238E27FC236}">
                <a16:creationId xmlns:a16="http://schemas.microsoft.com/office/drawing/2014/main" id="{143FCB77-F091-2C42-B37F-48D4DAE64E10}"/>
              </a:ext>
            </a:extLst>
          </p:cNvPr>
          <p:cNvPicPr>
            <a:picLocks noChangeAspect="1"/>
          </p:cNvPicPr>
          <p:nvPr/>
        </p:nvPicPr>
        <p:blipFill>
          <a:blip r:embed="rId3"/>
          <a:stretch>
            <a:fillRect/>
          </a:stretch>
        </p:blipFill>
        <p:spPr>
          <a:xfrm>
            <a:off x="0" y="1852863"/>
            <a:ext cx="6096000" cy="4572000"/>
          </a:xfrm>
          <a:prstGeom prst="rect">
            <a:avLst/>
          </a:prstGeom>
        </p:spPr>
      </p:pic>
      <p:pic>
        <p:nvPicPr>
          <p:cNvPr id="8" name="Picture 7">
            <a:extLst>
              <a:ext uri="{FF2B5EF4-FFF2-40B4-BE49-F238E27FC236}">
                <a16:creationId xmlns:a16="http://schemas.microsoft.com/office/drawing/2014/main" id="{B3AA319C-5072-6F43-9485-650DC0DCF98B}"/>
              </a:ext>
            </a:extLst>
          </p:cNvPr>
          <p:cNvPicPr>
            <a:picLocks noChangeAspect="1"/>
          </p:cNvPicPr>
          <p:nvPr/>
        </p:nvPicPr>
        <p:blipFill>
          <a:blip r:embed="rId4"/>
          <a:stretch>
            <a:fillRect/>
          </a:stretch>
        </p:blipFill>
        <p:spPr>
          <a:xfrm>
            <a:off x="6023787" y="1852863"/>
            <a:ext cx="6096000" cy="4572000"/>
          </a:xfrm>
          <a:prstGeom prst="rect">
            <a:avLst/>
          </a:prstGeom>
        </p:spPr>
      </p:pic>
    </p:spTree>
    <p:extLst>
      <p:ext uri="{BB962C8B-B14F-4D97-AF65-F5344CB8AC3E}">
        <p14:creationId xmlns:p14="http://schemas.microsoft.com/office/powerpoint/2010/main" val="1040134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32CBE0-E94D-AF40-89A0-486C483949BC}"/>
              </a:ext>
            </a:extLst>
          </p:cNvPr>
          <p:cNvSpPr txBox="1"/>
          <p:nvPr/>
        </p:nvSpPr>
        <p:spPr>
          <a:xfrm>
            <a:off x="0" y="0"/>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953EC1AA-7866-5643-993A-32EBD7978964}"/>
              </a:ext>
            </a:extLst>
          </p:cNvPr>
          <p:cNvSpPr>
            <a:spLocks noGrp="1"/>
          </p:cNvSpPr>
          <p:nvPr>
            <p:ph type="title"/>
          </p:nvPr>
        </p:nvSpPr>
        <p:spPr>
          <a:xfrm>
            <a:off x="793412" y="65086"/>
            <a:ext cx="10515600"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TRAUMATIC EVENTS SCREENING INVENTORY FOR CHILDREN</a:t>
            </a:r>
          </a:p>
        </p:txBody>
      </p:sp>
      <p:sp>
        <p:nvSpPr>
          <p:cNvPr id="3" name="Content Placeholder 2">
            <a:extLst>
              <a:ext uri="{FF2B5EF4-FFF2-40B4-BE49-F238E27FC236}">
                <a16:creationId xmlns:a16="http://schemas.microsoft.com/office/drawing/2014/main" id="{A471DEBE-1C9D-2842-B7AB-848B69A62982}"/>
              </a:ext>
            </a:extLst>
          </p:cNvPr>
          <p:cNvSpPr>
            <a:spLocks noGrp="1"/>
          </p:cNvSpPr>
          <p:nvPr>
            <p:ph idx="1"/>
          </p:nvPr>
        </p:nvSpPr>
        <p:spPr>
          <a:xfrm>
            <a:off x="793412" y="1706925"/>
            <a:ext cx="10515600" cy="4351338"/>
          </a:xfrm>
        </p:spPr>
        <p:txBody>
          <a:bodyPr>
            <a:normAutofit fontScale="92500" lnSpcReduction="10000"/>
          </a:bodyPr>
          <a:lstStyle/>
          <a:p>
            <a:pPr marL="0" indent="0">
              <a:buNone/>
            </a:pPr>
            <a:r>
              <a:rPr lang="en-US" b="1" dirty="0">
                <a:latin typeface="Arial" panose="020B0604020202020204" pitchFamily="34" charset="0"/>
                <a:cs typeface="Arial" panose="020B0604020202020204" pitchFamily="34" charset="0"/>
              </a:rPr>
              <a:t>Example </a:t>
            </a:r>
          </a:p>
          <a:p>
            <a:pPr marL="0" indent="0">
              <a:buNone/>
            </a:pPr>
            <a:r>
              <a:rPr lang="en-US" sz="2600" dirty="0">
                <a:latin typeface="Arial" panose="020B0604020202020204" pitchFamily="34" charset="0"/>
                <a:cs typeface="Arial" panose="020B0604020202020204" pitchFamily="34" charset="0"/>
              </a:rPr>
              <a:t>Have you ever been in a really bad accident, like a car accident, a fall or a fire? Did you feel as scared as you'd ever been, like this was one of the scariest things that EVER happened to you? Did you feel confused or mixed up (or helpless)? Did you feel sick or disgusted (or horrified)?</a:t>
            </a:r>
          </a:p>
          <a:p>
            <a:pPr marL="0" indent="0">
              <a:buNone/>
            </a:pPr>
            <a:r>
              <a:rPr lang="en-US" b="1" dirty="0">
                <a:latin typeface="Arial" panose="020B0604020202020204" pitchFamily="34" charset="0"/>
                <a:cs typeface="Arial" panose="020B0604020202020204" pitchFamily="34" charset="0"/>
              </a:rPr>
              <a:t>Response:</a:t>
            </a:r>
            <a:r>
              <a:rPr lang="en-US" dirty="0">
                <a:latin typeface="Arial" panose="020B0604020202020204" pitchFamily="34" charset="0"/>
                <a:cs typeface="Arial" panose="020B0604020202020204" pitchFamily="34" charset="0"/>
              </a:rPr>
              <a:t> Dichotomous item ("Yes" or "No")</a:t>
            </a:r>
          </a:p>
          <a:p>
            <a:pPr>
              <a:buFont typeface="System Font Regular"/>
              <a:buChar char="-"/>
            </a:pPr>
            <a:endParaRPr lang="en-US" sz="1100" dirty="0">
              <a:latin typeface="Arial" panose="020B0604020202020204" pitchFamily="34" charset="0"/>
              <a:cs typeface="Arial" panose="020B0604020202020204" pitchFamily="34" charset="0"/>
            </a:endParaRPr>
          </a:p>
          <a:p>
            <a:pPr>
              <a:buFont typeface="System Font Regular"/>
              <a:buChar char="-"/>
            </a:pPr>
            <a:r>
              <a:rPr lang="en-US" dirty="0">
                <a:latin typeface="Arial" panose="020B0604020202020204" pitchFamily="34" charset="0"/>
                <a:cs typeface="Arial" panose="020B0604020202020204" pitchFamily="34" charset="0"/>
              </a:rPr>
              <a:t>Panel rated the objective severity using the UCLA Interview coding system</a:t>
            </a:r>
          </a:p>
          <a:p>
            <a:pPr>
              <a:buFont typeface="System Font Regular"/>
              <a:buChar char="-"/>
            </a:pPr>
            <a:r>
              <a:rPr lang="en-US" dirty="0">
                <a:latin typeface="Arial" panose="020B0604020202020204" pitchFamily="34" charset="0"/>
                <a:cs typeface="Arial" panose="020B0604020202020204" pitchFamily="34" charset="0"/>
              </a:rPr>
              <a:t>0 = non-event; 4 = severe event</a:t>
            </a:r>
          </a:p>
          <a:p>
            <a:pPr>
              <a:buFont typeface="System Font Regular"/>
              <a:buChar char="-"/>
            </a:pPr>
            <a:r>
              <a:rPr lang="en-US" dirty="0">
                <a:latin typeface="Arial" panose="020B0604020202020204" pitchFamily="34" charset="0"/>
                <a:cs typeface="Arial" panose="020B0604020202020204" pitchFamily="34" charset="0"/>
              </a:rPr>
              <a:t>Sum severity for each stressful event</a:t>
            </a:r>
          </a:p>
          <a:p>
            <a:pPr marL="0" indent="0">
              <a:buNone/>
            </a:pPr>
            <a:endParaRPr lang="en-US" sz="2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2AAE8E2-56F2-F649-8C77-8EBD0D3AF7E7}"/>
              </a:ext>
            </a:extLst>
          </p:cNvPr>
          <p:cNvSpPr txBox="1"/>
          <p:nvPr/>
        </p:nvSpPr>
        <p:spPr>
          <a:xfrm>
            <a:off x="74336" y="6380946"/>
            <a:ext cx="11309012" cy="400110"/>
          </a:xfrm>
          <a:prstGeom prst="rect">
            <a:avLst/>
          </a:prstGeom>
          <a:noFill/>
        </p:spPr>
        <p:txBody>
          <a:bodyPr wrap="square" rtlCol="0">
            <a:spAutoFit/>
          </a:bodyPr>
          <a:lstStyle/>
          <a:p>
            <a:r>
              <a:rPr lang="en-US" sz="2000" dirty="0" err="1">
                <a:solidFill>
                  <a:schemeClr val="bg1">
                    <a:lumMod val="65000"/>
                  </a:schemeClr>
                </a:solidFill>
                <a:latin typeface="Arial" panose="020B0604020202020204" pitchFamily="34" charset="0"/>
                <a:cs typeface="Arial" panose="020B0604020202020204" pitchFamily="34" charset="0"/>
              </a:rPr>
              <a:t>Ippen</a:t>
            </a:r>
            <a:r>
              <a:rPr lang="en-US" sz="2000" dirty="0">
                <a:solidFill>
                  <a:schemeClr val="bg1">
                    <a:lumMod val="65000"/>
                  </a:schemeClr>
                </a:solidFill>
                <a:latin typeface="Arial" panose="020B0604020202020204" pitchFamily="34" charset="0"/>
                <a:cs typeface="Arial" panose="020B0604020202020204" pitchFamily="34" charset="0"/>
              </a:rPr>
              <a:t> et al., 2002; </a:t>
            </a:r>
            <a:r>
              <a:rPr lang="en-US" sz="2000" dirty="0" err="1">
                <a:solidFill>
                  <a:schemeClr val="bg1">
                    <a:lumMod val="65000"/>
                  </a:schemeClr>
                </a:solidFill>
                <a:latin typeface="Arial" panose="020B0604020202020204" pitchFamily="34" charset="0"/>
                <a:cs typeface="Arial" panose="020B0604020202020204" pitchFamily="34" charset="0"/>
              </a:rPr>
              <a:t>Ribbe</a:t>
            </a:r>
            <a:r>
              <a:rPr lang="en-US" sz="2000" dirty="0">
                <a:solidFill>
                  <a:schemeClr val="bg1">
                    <a:lumMod val="65000"/>
                  </a:schemeClr>
                </a:solidFill>
                <a:latin typeface="Arial" panose="020B0604020202020204" pitchFamily="34" charset="0"/>
                <a:cs typeface="Arial" panose="020B0604020202020204" pitchFamily="34" charset="0"/>
              </a:rPr>
              <a:t> 1996</a:t>
            </a:r>
          </a:p>
        </p:txBody>
      </p:sp>
    </p:spTree>
    <p:extLst>
      <p:ext uri="{BB962C8B-B14F-4D97-AF65-F5344CB8AC3E}">
        <p14:creationId xmlns:p14="http://schemas.microsoft.com/office/powerpoint/2010/main" val="141215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0543123-2E6D-D744-AC8E-5C15865F9AE1}"/>
              </a:ext>
            </a:extLst>
          </p:cNvPr>
          <p:cNvSpPr txBox="1"/>
          <p:nvPr/>
        </p:nvSpPr>
        <p:spPr>
          <a:xfrm>
            <a:off x="0" y="0"/>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2358CB94-A612-2144-93E6-E29E621581E2}"/>
              </a:ext>
            </a:extLst>
          </p:cNvPr>
          <p:cNvSpPr>
            <a:spLocks noGrp="1"/>
          </p:cNvSpPr>
          <p:nvPr>
            <p:ph type="title"/>
          </p:nvPr>
        </p:nvSpPr>
        <p:spPr>
          <a:xfrm>
            <a:off x="793412" y="0"/>
            <a:ext cx="11216079"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KIDMID</a:t>
            </a:r>
          </a:p>
        </p:txBody>
      </p:sp>
      <p:sp>
        <p:nvSpPr>
          <p:cNvPr id="14" name="Content Placeholder 2">
            <a:extLst>
              <a:ext uri="{FF2B5EF4-FFF2-40B4-BE49-F238E27FC236}">
                <a16:creationId xmlns:a16="http://schemas.microsoft.com/office/drawing/2014/main" id="{88528B93-2F62-9243-A44D-329B010031CB}"/>
              </a:ext>
            </a:extLst>
          </p:cNvPr>
          <p:cNvSpPr>
            <a:spLocks noGrp="1"/>
          </p:cNvSpPr>
          <p:nvPr>
            <p:ph idx="1"/>
          </p:nvPr>
        </p:nvSpPr>
        <p:spPr>
          <a:xfrm>
            <a:off x="838199" y="1626574"/>
            <a:ext cx="11016343" cy="4708335"/>
          </a:xfrm>
        </p:spPr>
        <p:txBody>
          <a:bodyPr>
            <a:normAutofit/>
          </a:bodyPr>
          <a:lstStyle/>
          <a:p>
            <a:pPr marL="0" indent="0">
              <a:buNone/>
            </a:pPr>
            <a:r>
              <a:rPr lang="en-US" sz="3200" dirty="0">
                <a:latin typeface="Arial" panose="020B0604020202020204" pitchFamily="34" charset="0"/>
                <a:cs typeface="Arial" panose="020B0604020202020204" pitchFamily="34" charset="0"/>
              </a:rPr>
              <a:t>Parameters</a:t>
            </a:r>
            <a:endParaRPr lang="en-US" sz="400" dirty="0">
              <a:latin typeface="Arial" panose="020B0604020202020204" pitchFamily="34" charset="0"/>
              <a:cs typeface="Arial" panose="020B0604020202020204" pitchFamily="34" charset="0"/>
            </a:endParaRPr>
          </a:p>
          <a:p>
            <a:pPr>
              <a:buFont typeface="System Font Regular"/>
              <a:buChar char="-"/>
            </a:pPr>
            <a:r>
              <a:rPr lang="en-US" sz="2600" dirty="0">
                <a:latin typeface="Arial" panose="020B0604020202020204" pitchFamily="34" charset="0"/>
                <a:cs typeface="Arial" panose="020B0604020202020204" pitchFamily="34" charset="0"/>
              </a:rPr>
              <a:t>slice thickness = 3</a:t>
            </a:r>
          </a:p>
          <a:p>
            <a:pPr>
              <a:buFont typeface="System Font Regular"/>
              <a:buChar char="-"/>
            </a:pPr>
            <a:r>
              <a:rPr lang="en-US" sz="2600" dirty="0">
                <a:latin typeface="Arial" panose="020B0604020202020204" pitchFamily="34" charset="0"/>
                <a:cs typeface="Arial" panose="020B0604020202020204" pitchFamily="34" charset="0"/>
              </a:rPr>
              <a:t>number of slices = 43</a:t>
            </a:r>
          </a:p>
          <a:p>
            <a:pPr>
              <a:buFont typeface="System Font Regular"/>
              <a:buChar char="-"/>
            </a:pPr>
            <a:r>
              <a:rPr lang="en-US" sz="2600" dirty="0">
                <a:latin typeface="Arial" panose="020B0604020202020204" pitchFamily="34" charset="0"/>
                <a:cs typeface="Arial" panose="020B0604020202020204" pitchFamily="34" charset="0"/>
              </a:rPr>
              <a:t>Phases = 250</a:t>
            </a:r>
          </a:p>
          <a:p>
            <a:pPr>
              <a:buFont typeface="System Font Regular"/>
              <a:buChar char="-"/>
            </a:pPr>
            <a:r>
              <a:rPr lang="en-US" sz="2600" dirty="0">
                <a:latin typeface="Arial" panose="020B0604020202020204" pitchFamily="34" charset="0"/>
                <a:cs typeface="Arial" panose="020B0604020202020204" pitchFamily="34" charset="0"/>
              </a:rPr>
              <a:t>time of the scan = 8:20</a:t>
            </a:r>
          </a:p>
          <a:p>
            <a:pPr>
              <a:buFont typeface="System Font Regular"/>
              <a:buChar char="-"/>
            </a:pPr>
            <a:r>
              <a:rPr lang="en-US" sz="2600" dirty="0">
                <a:latin typeface="Arial" panose="020B0604020202020204" pitchFamily="34" charset="0"/>
                <a:cs typeface="Arial" panose="020B0604020202020204" pitchFamily="34" charset="0"/>
              </a:rPr>
              <a:t>FOV = 224 x 224</a:t>
            </a:r>
          </a:p>
          <a:p>
            <a:pPr>
              <a:buFont typeface="System Font Regular"/>
              <a:buChar char="-"/>
            </a:pPr>
            <a:r>
              <a:rPr lang="en-US" sz="2600" dirty="0">
                <a:latin typeface="Arial" panose="020B0604020202020204" pitchFamily="34" charset="0"/>
                <a:cs typeface="Arial" panose="020B0604020202020204" pitchFamily="34" charset="0"/>
              </a:rPr>
              <a:t>TR = 2</a:t>
            </a:r>
          </a:p>
          <a:p>
            <a:pPr>
              <a:buFont typeface="System Font Regular"/>
              <a:buChar char="-"/>
            </a:pPr>
            <a:r>
              <a:rPr lang="en-US" sz="2600" dirty="0">
                <a:latin typeface="Arial" panose="020B0604020202020204" pitchFamily="34" charset="0"/>
                <a:cs typeface="Arial" panose="020B0604020202020204" pitchFamily="34" charset="0"/>
              </a:rPr>
              <a:t>voxel size=3.2 x 3.2 x 3.0 mm</a:t>
            </a:r>
          </a:p>
          <a:p>
            <a:pPr marL="0" indent="0">
              <a:buNone/>
            </a:pPr>
            <a:endParaRPr lang="en-US" sz="400" dirty="0">
              <a:latin typeface="Arial" panose="020B0604020202020204" pitchFamily="34" charset="0"/>
              <a:cs typeface="Arial" panose="020B0604020202020204" pitchFamily="34" charset="0"/>
            </a:endParaRPr>
          </a:p>
          <a:p>
            <a:pPr marL="0" indent="0">
              <a:buNone/>
            </a:pPr>
            <a:r>
              <a:rPr lang="en-US" sz="2200" dirty="0">
                <a:latin typeface="Arial" panose="020B0604020202020204" pitchFamily="34" charset="0"/>
                <a:cs typeface="Arial" panose="020B0604020202020204" pitchFamily="34" charset="0"/>
              </a:rPr>
              <a:t>Each block was 6 seconds</a:t>
            </a:r>
          </a:p>
        </p:txBody>
      </p:sp>
      <p:sp>
        <p:nvSpPr>
          <p:cNvPr id="9" name="TextBox 8">
            <a:extLst>
              <a:ext uri="{FF2B5EF4-FFF2-40B4-BE49-F238E27FC236}">
                <a16:creationId xmlns:a16="http://schemas.microsoft.com/office/drawing/2014/main" id="{F3BC8748-A558-CE47-B537-FD4C3CFE7259}"/>
              </a:ext>
            </a:extLst>
          </p:cNvPr>
          <p:cNvSpPr txBox="1"/>
          <p:nvPr/>
        </p:nvSpPr>
        <p:spPr>
          <a:xfrm>
            <a:off x="74336" y="6380946"/>
            <a:ext cx="11309012" cy="400110"/>
          </a:xfrm>
          <a:prstGeom prst="rect">
            <a:avLst/>
          </a:prstGeom>
          <a:noFill/>
        </p:spPr>
        <p:txBody>
          <a:bodyPr wrap="square" rtlCol="0">
            <a:spAutoFit/>
          </a:bodyPr>
          <a:lstStyle/>
          <a:p>
            <a:r>
              <a:rPr lang="en-US" sz="2000" dirty="0">
                <a:solidFill>
                  <a:schemeClr val="bg1">
                    <a:lumMod val="65000"/>
                  </a:schemeClr>
                </a:solidFill>
                <a:latin typeface="Arial" panose="020B0604020202020204" pitchFamily="34" charset="0"/>
                <a:cs typeface="Arial" panose="020B0604020202020204" pitchFamily="34" charset="0"/>
              </a:rPr>
              <a:t>Knutson et al., 2000</a:t>
            </a:r>
          </a:p>
        </p:txBody>
      </p:sp>
      <p:grpSp>
        <p:nvGrpSpPr>
          <p:cNvPr id="5" name="Group 4">
            <a:extLst>
              <a:ext uri="{FF2B5EF4-FFF2-40B4-BE49-F238E27FC236}">
                <a16:creationId xmlns:a16="http://schemas.microsoft.com/office/drawing/2014/main" id="{7C454D33-F5AC-C64C-B09A-BD786D245D8D}"/>
              </a:ext>
            </a:extLst>
          </p:cNvPr>
          <p:cNvGrpSpPr/>
          <p:nvPr/>
        </p:nvGrpSpPr>
        <p:grpSpPr>
          <a:xfrm>
            <a:off x="7074928" y="1564403"/>
            <a:ext cx="4392423" cy="5135280"/>
            <a:chOff x="5406549" y="1566092"/>
            <a:chExt cx="4392423" cy="5135280"/>
          </a:xfrm>
        </p:grpSpPr>
        <p:pic>
          <p:nvPicPr>
            <p:cNvPr id="12" name="Picture 11">
              <a:extLst>
                <a:ext uri="{FF2B5EF4-FFF2-40B4-BE49-F238E27FC236}">
                  <a16:creationId xmlns:a16="http://schemas.microsoft.com/office/drawing/2014/main" id="{22A409C7-2838-3E40-B555-C4768B05968D}"/>
                </a:ext>
              </a:extLst>
            </p:cNvPr>
            <p:cNvPicPr>
              <a:picLocks noChangeAspect="1"/>
            </p:cNvPicPr>
            <p:nvPr/>
          </p:nvPicPr>
          <p:blipFill rotWithShape="1">
            <a:blip r:embed="rId3"/>
            <a:srcRect l="31464" t="36452" r="51606" b="38924"/>
            <a:stretch/>
          </p:blipFill>
          <p:spPr>
            <a:xfrm>
              <a:off x="7859437" y="3603578"/>
              <a:ext cx="1364732" cy="688138"/>
            </a:xfrm>
            <a:prstGeom prst="rect">
              <a:avLst/>
            </a:prstGeom>
          </p:spPr>
        </p:pic>
        <p:grpSp>
          <p:nvGrpSpPr>
            <p:cNvPr id="7" name="Group 6">
              <a:extLst>
                <a:ext uri="{FF2B5EF4-FFF2-40B4-BE49-F238E27FC236}">
                  <a16:creationId xmlns:a16="http://schemas.microsoft.com/office/drawing/2014/main" id="{672D2A7C-D8DA-8C4E-9100-6768D9E2080D}"/>
                </a:ext>
              </a:extLst>
            </p:cNvPr>
            <p:cNvGrpSpPr>
              <a:grpSpLocks noChangeAspect="1"/>
            </p:cNvGrpSpPr>
            <p:nvPr/>
          </p:nvGrpSpPr>
          <p:grpSpPr>
            <a:xfrm>
              <a:off x="7284633" y="1566092"/>
              <a:ext cx="2514339" cy="1828800"/>
              <a:chOff x="7347934" y="1486299"/>
              <a:chExt cx="3239203" cy="2356029"/>
            </a:xfrm>
          </p:grpSpPr>
          <p:pic>
            <p:nvPicPr>
              <p:cNvPr id="3" name="Picture 2">
                <a:extLst>
                  <a:ext uri="{FF2B5EF4-FFF2-40B4-BE49-F238E27FC236}">
                    <a16:creationId xmlns:a16="http://schemas.microsoft.com/office/drawing/2014/main" id="{44B96006-EF6E-0E48-8986-89E7D25D9587}"/>
                  </a:ext>
                </a:extLst>
              </p:cNvPr>
              <p:cNvPicPr>
                <a:picLocks noChangeAspect="1"/>
              </p:cNvPicPr>
              <p:nvPr/>
            </p:nvPicPr>
            <p:blipFill rotWithShape="1">
              <a:blip r:embed="rId3"/>
              <a:srcRect t="10887" r="70566" b="67002"/>
              <a:stretch/>
            </p:blipFill>
            <p:spPr>
              <a:xfrm>
                <a:off x="7347934" y="1486299"/>
                <a:ext cx="3239203" cy="843546"/>
              </a:xfrm>
              <a:prstGeom prst="rect">
                <a:avLst/>
              </a:prstGeom>
            </p:spPr>
          </p:pic>
          <p:pic>
            <p:nvPicPr>
              <p:cNvPr id="15" name="Picture 14">
                <a:extLst>
                  <a:ext uri="{FF2B5EF4-FFF2-40B4-BE49-F238E27FC236}">
                    <a16:creationId xmlns:a16="http://schemas.microsoft.com/office/drawing/2014/main" id="{E6A3EC63-709D-B74F-8385-EBFA0BA1CC65}"/>
                  </a:ext>
                </a:extLst>
              </p:cNvPr>
              <p:cNvPicPr>
                <a:picLocks noChangeAspect="1"/>
              </p:cNvPicPr>
              <p:nvPr/>
            </p:nvPicPr>
            <p:blipFill rotWithShape="1">
              <a:blip r:embed="rId3"/>
              <a:srcRect t="39682" r="70566" b="37243"/>
              <a:stretch/>
            </p:blipFill>
            <p:spPr>
              <a:xfrm>
                <a:off x="7347934" y="2315298"/>
                <a:ext cx="3239203" cy="880335"/>
              </a:xfrm>
              <a:prstGeom prst="rect">
                <a:avLst/>
              </a:prstGeom>
            </p:spPr>
          </p:pic>
          <p:pic>
            <p:nvPicPr>
              <p:cNvPr id="16" name="Picture 15">
                <a:extLst>
                  <a:ext uri="{FF2B5EF4-FFF2-40B4-BE49-F238E27FC236}">
                    <a16:creationId xmlns:a16="http://schemas.microsoft.com/office/drawing/2014/main" id="{33D5679D-9795-8544-B292-035933C7A66A}"/>
                  </a:ext>
                </a:extLst>
              </p:cNvPr>
              <p:cNvPicPr>
                <a:picLocks noChangeAspect="1"/>
              </p:cNvPicPr>
              <p:nvPr/>
            </p:nvPicPr>
            <p:blipFill rotWithShape="1">
              <a:blip r:embed="rId3"/>
              <a:srcRect t="69440" r="70566" b="12854"/>
              <a:stretch/>
            </p:blipFill>
            <p:spPr>
              <a:xfrm>
                <a:off x="7347934" y="3166861"/>
                <a:ext cx="3239203" cy="675467"/>
              </a:xfrm>
              <a:prstGeom prst="rect">
                <a:avLst/>
              </a:prstGeom>
            </p:spPr>
          </p:pic>
        </p:grpSp>
        <p:sp>
          <p:nvSpPr>
            <p:cNvPr id="4" name="TextBox 3">
              <a:extLst>
                <a:ext uri="{FF2B5EF4-FFF2-40B4-BE49-F238E27FC236}">
                  <a16:creationId xmlns:a16="http://schemas.microsoft.com/office/drawing/2014/main" id="{DB262DE6-7ECC-1843-B466-E79E4C476317}"/>
                </a:ext>
              </a:extLst>
            </p:cNvPr>
            <p:cNvSpPr txBox="1"/>
            <p:nvPr/>
          </p:nvSpPr>
          <p:spPr>
            <a:xfrm>
              <a:off x="5406549" y="1731589"/>
              <a:ext cx="1338828" cy="707886"/>
            </a:xfrm>
            <a:prstGeom prst="rect">
              <a:avLst/>
            </a:prstGeom>
            <a:noFill/>
          </p:spPr>
          <p:txBody>
            <a:bodyPr wrap="none" rtlCol="0">
              <a:spAutoFit/>
            </a:bodyPr>
            <a:lstStyle/>
            <a:p>
              <a:r>
                <a:rPr lang="en-US" sz="2000" u="sng" dirty="0">
                  <a:latin typeface="Arial" panose="020B0604020202020204" pitchFamily="34" charset="0"/>
                  <a:cs typeface="Arial" panose="020B0604020202020204" pitchFamily="34" charset="0"/>
                </a:rPr>
                <a:t>Cue types</a:t>
              </a:r>
            </a:p>
            <a:p>
              <a:r>
                <a:rPr lang="en-US" sz="2000" dirty="0">
                  <a:latin typeface="Arial" panose="020B0604020202020204" pitchFamily="34" charset="0"/>
                  <a:cs typeface="Arial" panose="020B0604020202020204" pitchFamily="34" charset="0"/>
                </a:rPr>
                <a:t>250 </a:t>
              </a:r>
              <a:r>
                <a:rPr lang="en-US" sz="2000" dirty="0" err="1">
                  <a:latin typeface="Arial" panose="020B0604020202020204" pitchFamily="34" charset="0"/>
                  <a:cs typeface="Arial" panose="020B0604020202020204" pitchFamily="34" charset="0"/>
                </a:rPr>
                <a:t>ms</a:t>
              </a:r>
              <a:endParaRPr lang="en-US" sz="20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D8E36540-291E-8F4B-B7B4-31830BBBDB41}"/>
                </a:ext>
              </a:extLst>
            </p:cNvPr>
            <p:cNvPicPr>
              <a:picLocks noChangeAspect="1"/>
            </p:cNvPicPr>
            <p:nvPr/>
          </p:nvPicPr>
          <p:blipFill rotWithShape="1">
            <a:blip r:embed="rId3"/>
            <a:srcRect l="50279" t="33812" r="30334" b="38084"/>
            <a:stretch/>
          </p:blipFill>
          <p:spPr>
            <a:xfrm>
              <a:off x="7859437" y="4449625"/>
              <a:ext cx="1364732" cy="685800"/>
            </a:xfrm>
            <a:prstGeom prst="rect">
              <a:avLst/>
            </a:prstGeom>
          </p:spPr>
        </p:pic>
        <p:pic>
          <p:nvPicPr>
            <p:cNvPr id="18" name="Picture 17">
              <a:extLst>
                <a:ext uri="{FF2B5EF4-FFF2-40B4-BE49-F238E27FC236}">
                  <a16:creationId xmlns:a16="http://schemas.microsoft.com/office/drawing/2014/main" id="{6826E62A-FE07-DE43-A02B-248E03BBED06}"/>
                </a:ext>
              </a:extLst>
            </p:cNvPr>
            <p:cNvPicPr>
              <a:picLocks noChangeAspect="1"/>
            </p:cNvPicPr>
            <p:nvPr/>
          </p:nvPicPr>
          <p:blipFill rotWithShape="1">
            <a:blip r:embed="rId3"/>
            <a:srcRect l="73001" t="30799" r="2683" b="30936"/>
            <a:stretch/>
          </p:blipFill>
          <p:spPr>
            <a:xfrm>
              <a:off x="7284591" y="5329772"/>
              <a:ext cx="2514339" cy="1371600"/>
            </a:xfrm>
            <a:prstGeom prst="rect">
              <a:avLst/>
            </a:prstGeom>
          </p:spPr>
        </p:pic>
        <p:sp>
          <p:nvSpPr>
            <p:cNvPr id="19" name="TextBox 18">
              <a:extLst>
                <a:ext uri="{FF2B5EF4-FFF2-40B4-BE49-F238E27FC236}">
                  <a16:creationId xmlns:a16="http://schemas.microsoft.com/office/drawing/2014/main" id="{2BD4BFFD-8937-FE4C-B7A6-ABD8BD0DE9E2}"/>
                </a:ext>
              </a:extLst>
            </p:cNvPr>
            <p:cNvSpPr txBox="1"/>
            <p:nvPr/>
          </p:nvSpPr>
          <p:spPr>
            <a:xfrm>
              <a:off x="5406549" y="3626274"/>
              <a:ext cx="1794081" cy="707886"/>
            </a:xfrm>
            <a:prstGeom prst="rect">
              <a:avLst/>
            </a:prstGeom>
            <a:noFill/>
          </p:spPr>
          <p:txBody>
            <a:bodyPr wrap="none" rtlCol="0">
              <a:spAutoFit/>
            </a:bodyPr>
            <a:lstStyle/>
            <a:p>
              <a:r>
                <a:rPr lang="en-US" sz="2000" u="sng" dirty="0">
                  <a:latin typeface="Arial" panose="020B0604020202020204" pitchFamily="34" charset="0"/>
                  <a:cs typeface="Arial" panose="020B0604020202020204" pitchFamily="34" charset="0"/>
                </a:rPr>
                <a:t>Fixation</a:t>
              </a:r>
            </a:p>
            <a:p>
              <a:r>
                <a:rPr lang="en-US" sz="2000" dirty="0">
                  <a:latin typeface="Arial" panose="020B0604020202020204" pitchFamily="34" charset="0"/>
                  <a:cs typeface="Arial" panose="020B0604020202020204" pitchFamily="34" charset="0"/>
                </a:rPr>
                <a:t>2-2.5 seconds</a:t>
              </a:r>
            </a:p>
          </p:txBody>
        </p:sp>
        <p:sp>
          <p:nvSpPr>
            <p:cNvPr id="20" name="TextBox 19">
              <a:extLst>
                <a:ext uri="{FF2B5EF4-FFF2-40B4-BE49-F238E27FC236}">
                  <a16:creationId xmlns:a16="http://schemas.microsoft.com/office/drawing/2014/main" id="{D7E66123-49EA-EF47-B56C-A0BD787E76A1}"/>
                </a:ext>
              </a:extLst>
            </p:cNvPr>
            <p:cNvSpPr txBox="1"/>
            <p:nvPr/>
          </p:nvSpPr>
          <p:spPr>
            <a:xfrm>
              <a:off x="5406549" y="4483766"/>
              <a:ext cx="1537600" cy="707886"/>
            </a:xfrm>
            <a:prstGeom prst="rect">
              <a:avLst/>
            </a:prstGeom>
            <a:noFill/>
          </p:spPr>
          <p:txBody>
            <a:bodyPr wrap="none" rtlCol="0">
              <a:spAutoFit/>
            </a:bodyPr>
            <a:lstStyle/>
            <a:p>
              <a:r>
                <a:rPr lang="en-US" sz="2000" u="sng" dirty="0">
                  <a:latin typeface="Arial" panose="020B0604020202020204" pitchFamily="34" charset="0"/>
                  <a:cs typeface="Arial" panose="020B0604020202020204" pitchFamily="34" charset="0"/>
                </a:rPr>
                <a:t>Target</a:t>
              </a:r>
            </a:p>
            <a:p>
              <a:r>
                <a:rPr lang="en-US" sz="2000" dirty="0">
                  <a:latin typeface="Arial" panose="020B0604020202020204" pitchFamily="34" charset="0"/>
                  <a:cs typeface="Arial" panose="020B0604020202020204" pitchFamily="34" charset="0"/>
                </a:rPr>
                <a:t>250-350 </a:t>
              </a:r>
              <a:r>
                <a:rPr lang="en-US" sz="2000" dirty="0" err="1">
                  <a:latin typeface="Arial" panose="020B0604020202020204" pitchFamily="34" charset="0"/>
                  <a:cs typeface="Arial" panose="020B0604020202020204" pitchFamily="34" charset="0"/>
                </a:rPr>
                <a:t>ms</a:t>
              </a:r>
              <a:endParaRPr lang="en-US" sz="2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A8AE5E3E-F4DD-994E-839A-02376E2897FD}"/>
                </a:ext>
              </a:extLst>
            </p:cNvPr>
            <p:cNvSpPr txBox="1"/>
            <p:nvPr/>
          </p:nvSpPr>
          <p:spPr>
            <a:xfrm>
              <a:off x="5406549" y="5922281"/>
              <a:ext cx="1709122" cy="707886"/>
            </a:xfrm>
            <a:prstGeom prst="rect">
              <a:avLst/>
            </a:prstGeom>
            <a:noFill/>
          </p:spPr>
          <p:txBody>
            <a:bodyPr wrap="none" rtlCol="0">
              <a:spAutoFit/>
            </a:bodyPr>
            <a:lstStyle/>
            <a:p>
              <a:r>
                <a:rPr lang="en-US" sz="2000" u="sng" dirty="0">
                  <a:latin typeface="Arial" panose="020B0604020202020204" pitchFamily="34" charset="0"/>
                  <a:cs typeface="Arial" panose="020B0604020202020204" pitchFamily="34" charset="0"/>
                </a:rPr>
                <a:t>Feedback</a:t>
              </a:r>
            </a:p>
            <a:p>
              <a:r>
                <a:rPr lang="en-US" sz="2000" dirty="0">
                  <a:latin typeface="Arial" panose="020B0604020202020204" pitchFamily="34" charset="0"/>
                  <a:cs typeface="Arial" panose="020B0604020202020204" pitchFamily="34" charset="0"/>
                </a:rPr>
                <a:t>1.65 seconds</a:t>
              </a:r>
            </a:p>
          </p:txBody>
        </p:sp>
        <p:sp>
          <p:nvSpPr>
            <p:cNvPr id="8" name="TextBox 7">
              <a:extLst>
                <a:ext uri="{FF2B5EF4-FFF2-40B4-BE49-F238E27FC236}">
                  <a16:creationId xmlns:a16="http://schemas.microsoft.com/office/drawing/2014/main" id="{17FC23EF-6F48-0340-9385-6E5F74250E8B}"/>
                </a:ext>
              </a:extLst>
            </p:cNvPr>
            <p:cNvSpPr txBox="1"/>
            <p:nvPr/>
          </p:nvSpPr>
          <p:spPr>
            <a:xfrm>
              <a:off x="7859437" y="5400253"/>
              <a:ext cx="1307089" cy="461665"/>
            </a:xfrm>
            <a:prstGeom prst="rect">
              <a:avLst/>
            </a:prstGeom>
            <a:solidFill>
              <a:schemeClr val="tx1"/>
            </a:solidFill>
          </p:spPr>
          <p:txBody>
            <a:bodyPr wrap="none" rtlCol="0">
              <a:spAutoFit/>
            </a:bodyPr>
            <a:lstStyle/>
            <a:p>
              <a:r>
                <a:rPr lang="en-US" sz="2400" b="1" dirty="0">
                  <a:solidFill>
                    <a:schemeClr val="bg1"/>
                  </a:solidFill>
                </a:rPr>
                <a:t>+ 1 point</a:t>
              </a:r>
            </a:p>
          </p:txBody>
        </p:sp>
        <p:sp>
          <p:nvSpPr>
            <p:cNvPr id="24" name="TextBox 23">
              <a:extLst>
                <a:ext uri="{FF2B5EF4-FFF2-40B4-BE49-F238E27FC236}">
                  <a16:creationId xmlns:a16="http://schemas.microsoft.com/office/drawing/2014/main" id="{3C8524E4-C93D-C04F-B864-5F6F1F85A8BE}"/>
                </a:ext>
              </a:extLst>
            </p:cNvPr>
            <p:cNvSpPr txBox="1"/>
            <p:nvPr/>
          </p:nvSpPr>
          <p:spPr>
            <a:xfrm>
              <a:off x="7859436" y="6087189"/>
              <a:ext cx="1371209" cy="461665"/>
            </a:xfrm>
            <a:prstGeom prst="rect">
              <a:avLst/>
            </a:prstGeom>
            <a:solidFill>
              <a:schemeClr val="tx1"/>
            </a:solidFill>
          </p:spPr>
          <p:txBody>
            <a:bodyPr wrap="none" rtlCol="0">
              <a:spAutoFit/>
            </a:bodyPr>
            <a:lstStyle/>
            <a:p>
              <a:r>
                <a:rPr lang="en-US" sz="2400" b="1" dirty="0">
                  <a:solidFill>
                    <a:schemeClr val="bg1"/>
                  </a:solidFill>
                </a:rPr>
                <a:t>- 5 points</a:t>
              </a:r>
            </a:p>
          </p:txBody>
        </p:sp>
      </p:grpSp>
    </p:spTree>
    <p:extLst>
      <p:ext uri="{BB962C8B-B14F-4D97-AF65-F5344CB8AC3E}">
        <p14:creationId xmlns:p14="http://schemas.microsoft.com/office/powerpoint/2010/main" val="2294964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cartoon graph">
            <a:extLst>
              <a:ext uri="{FF2B5EF4-FFF2-40B4-BE49-F238E27FC236}">
                <a16:creationId xmlns:a16="http://schemas.microsoft.com/office/drawing/2014/main" id="{077AF144-86FB-42B7-A47D-81ABFB6E2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572" y="3847996"/>
            <a:ext cx="1165226" cy="5186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ick people">
            <a:extLst>
              <a:ext uri="{FF2B5EF4-FFF2-40B4-BE49-F238E27FC236}">
                <a16:creationId xmlns:a16="http://schemas.microsoft.com/office/drawing/2014/main" id="{5ADC9D4D-D4F4-4609-88E4-EF04700679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4999" r="78933"/>
          <a:stretch/>
        </p:blipFill>
        <p:spPr bwMode="auto">
          <a:xfrm>
            <a:off x="10904167" y="5967172"/>
            <a:ext cx="331786" cy="41131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9A77889-1546-4632-A2E4-82F4F792CBC4}"/>
              </a:ext>
            </a:extLst>
          </p:cNvPr>
          <p:cNvSpPr/>
          <p:nvPr/>
        </p:nvSpPr>
        <p:spPr>
          <a:xfrm>
            <a:off x="810164" y="3847996"/>
            <a:ext cx="3978607" cy="1497843"/>
          </a:xfrm>
          <a:prstGeom prst="rect">
            <a:avLst/>
          </a:prstGeom>
          <a:gradFill>
            <a:gsLst>
              <a:gs pos="0">
                <a:schemeClr val="accent5">
                  <a:lumMod val="110000"/>
                  <a:satMod val="105000"/>
                  <a:tint val="67000"/>
                  <a:alpha val="40000"/>
                </a:schemeClr>
              </a:gs>
              <a:gs pos="50000">
                <a:schemeClr val="accent5">
                  <a:lumMod val="105000"/>
                  <a:satMod val="103000"/>
                  <a:tint val="73000"/>
                  <a:alpha val="0"/>
                </a:schemeClr>
              </a:gs>
              <a:gs pos="100000">
                <a:schemeClr val="accent5">
                  <a:lumMod val="105000"/>
                  <a:satMod val="109000"/>
                  <a:tint val="81000"/>
                </a:schemeClr>
              </a:gs>
            </a:gsLst>
            <a:lin ang="5400000" scaled="0"/>
          </a:gra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CFCE9D6-33F8-4202-9D7A-5A53735D69D2}"/>
              </a:ext>
            </a:extLst>
          </p:cNvPr>
          <p:cNvSpPr/>
          <p:nvPr/>
        </p:nvSpPr>
        <p:spPr>
          <a:xfrm>
            <a:off x="5585607" y="1924349"/>
            <a:ext cx="3659966" cy="1542290"/>
          </a:xfrm>
          <a:prstGeom prst="rect">
            <a:avLst/>
          </a:prstGeom>
          <a:gradFill>
            <a:gsLst>
              <a:gs pos="0">
                <a:schemeClr val="accent3">
                  <a:lumMod val="110000"/>
                  <a:satMod val="105000"/>
                  <a:tint val="67000"/>
                  <a:alpha val="0"/>
                </a:schemeClr>
              </a:gs>
              <a:gs pos="50000">
                <a:schemeClr val="accent3">
                  <a:lumMod val="105000"/>
                  <a:satMod val="103000"/>
                  <a:tint val="73000"/>
                </a:schemeClr>
              </a:gs>
              <a:gs pos="100000">
                <a:schemeClr val="accent3">
                  <a:lumMod val="105000"/>
                  <a:satMod val="109000"/>
                  <a:tint val="81000"/>
                </a:schemeClr>
              </a:gs>
            </a:gsLst>
          </a:gradFill>
          <a:effectLst>
            <a:softEdge rad="3175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ANALYSIS PIPELINE</a:t>
            </a:r>
          </a:p>
        </p:txBody>
      </p:sp>
      <p:sp>
        <p:nvSpPr>
          <p:cNvPr id="6" name="Rectangle 5">
            <a:extLst>
              <a:ext uri="{FF2B5EF4-FFF2-40B4-BE49-F238E27FC236}">
                <a16:creationId xmlns:a16="http://schemas.microsoft.com/office/drawing/2014/main" id="{16762996-B0F4-4F9D-B847-792FFC85599C}"/>
              </a:ext>
            </a:extLst>
          </p:cNvPr>
          <p:cNvSpPr>
            <a:spLocks noChangeArrowheads="1"/>
          </p:cNvSpPr>
          <p:nvPr/>
        </p:nvSpPr>
        <p:spPr bwMode="auto">
          <a:xfrm>
            <a:off x="875566" y="4251163"/>
            <a:ext cx="1357312" cy="688975"/>
          </a:xfrm>
          <a:prstGeom prst="rect">
            <a:avLst/>
          </a:prstGeom>
          <a:noFill/>
          <a:ln w="12700">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GB" altLang="en-US" sz="1600" b="1" dirty="0"/>
              <a:t>Realignment</a:t>
            </a:r>
            <a:endParaRPr lang="en-US" altLang="en-US" sz="1600" b="1" dirty="0"/>
          </a:p>
        </p:txBody>
      </p:sp>
      <p:sp>
        <p:nvSpPr>
          <p:cNvPr id="7" name="Line 24">
            <a:extLst>
              <a:ext uri="{FF2B5EF4-FFF2-40B4-BE49-F238E27FC236}">
                <a16:creationId xmlns:a16="http://schemas.microsoft.com/office/drawing/2014/main" id="{9C20F074-9785-4643-8F42-C7EB3683E8A6}"/>
              </a:ext>
            </a:extLst>
          </p:cNvPr>
          <p:cNvSpPr>
            <a:spLocks noChangeShapeType="1"/>
          </p:cNvSpPr>
          <p:nvPr/>
        </p:nvSpPr>
        <p:spPr bwMode="auto">
          <a:xfrm>
            <a:off x="1589941" y="3922551"/>
            <a:ext cx="0" cy="30956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grpSp>
        <p:nvGrpSpPr>
          <p:cNvPr id="8" name="Group 7">
            <a:extLst>
              <a:ext uri="{FF2B5EF4-FFF2-40B4-BE49-F238E27FC236}">
                <a16:creationId xmlns:a16="http://schemas.microsoft.com/office/drawing/2014/main" id="{6B4E7B45-0369-46F7-9986-21697E6B36CD}"/>
              </a:ext>
            </a:extLst>
          </p:cNvPr>
          <p:cNvGrpSpPr>
            <a:grpSpLocks/>
          </p:cNvGrpSpPr>
          <p:nvPr/>
        </p:nvGrpSpPr>
        <p:grpSpPr bwMode="auto">
          <a:xfrm>
            <a:off x="728879" y="2372044"/>
            <a:ext cx="1508125" cy="1412875"/>
            <a:chOff x="197" y="764"/>
            <a:chExt cx="987" cy="890"/>
          </a:xfrm>
        </p:grpSpPr>
        <p:pic>
          <p:nvPicPr>
            <p:cNvPr id="9" name="Picture 8">
              <a:extLst>
                <a:ext uri="{FF2B5EF4-FFF2-40B4-BE49-F238E27FC236}">
                  <a16:creationId xmlns:a16="http://schemas.microsoft.com/office/drawing/2014/main" id="{F653772D-A769-4889-A0B2-C92761DF4D04}"/>
                </a:ext>
              </a:extLst>
            </p:cNvPr>
            <p:cNvPicPr>
              <a:picLocks noChangeArrowheads="1"/>
            </p:cNvPicPr>
            <p:nvPr/>
          </p:nvPicPr>
          <p:blipFill>
            <a:blip r:embed="rId5">
              <a:lum contrast="-6000"/>
              <a:extLst>
                <a:ext uri="{28A0092B-C50C-407E-A947-70E740481C1C}">
                  <a14:useLocalDpi xmlns:a14="http://schemas.microsoft.com/office/drawing/2010/main" val="0"/>
                </a:ext>
              </a:extLst>
            </a:blip>
            <a:srcRect/>
            <a:stretch>
              <a:fillRect/>
            </a:stretch>
          </p:blipFill>
          <p:spPr bwMode="auto">
            <a:xfrm>
              <a:off x="197" y="764"/>
              <a:ext cx="796" cy="698"/>
            </a:xfrm>
            <a:prstGeom prst="rect">
              <a:avLst/>
            </a:prstGeom>
            <a:noFill/>
            <a:ln w="12700">
              <a:solidFill>
                <a:srgbClr val="C1CEFF"/>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647018B-CEB2-4C40-A010-33E90F34C152}"/>
                </a:ext>
              </a:extLst>
            </p:cNvPr>
            <p:cNvPicPr>
              <a:picLocks noChangeArrowheads="1"/>
            </p:cNvPicPr>
            <p:nvPr/>
          </p:nvPicPr>
          <p:blipFill>
            <a:blip r:embed="rId5">
              <a:lum contrast="-6000"/>
              <a:extLst>
                <a:ext uri="{28A0092B-C50C-407E-A947-70E740481C1C}">
                  <a14:useLocalDpi xmlns:a14="http://schemas.microsoft.com/office/drawing/2010/main" val="0"/>
                </a:ext>
              </a:extLst>
            </a:blip>
            <a:srcRect/>
            <a:stretch>
              <a:fillRect/>
            </a:stretch>
          </p:blipFill>
          <p:spPr bwMode="auto">
            <a:xfrm>
              <a:off x="293" y="860"/>
              <a:ext cx="795" cy="698"/>
            </a:xfrm>
            <a:prstGeom prst="rect">
              <a:avLst/>
            </a:prstGeom>
            <a:noFill/>
            <a:ln w="12700">
              <a:solidFill>
                <a:srgbClr val="C1CEFF"/>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78C7C51-8913-42FA-AD7E-9B4774F6F3D7}"/>
                </a:ext>
              </a:extLst>
            </p:cNvPr>
            <p:cNvPicPr>
              <a:picLocks noChangeArrowheads="1"/>
            </p:cNvPicPr>
            <p:nvPr/>
          </p:nvPicPr>
          <p:blipFill>
            <a:blip r:embed="rId5">
              <a:lum contrast="-6000"/>
              <a:extLst>
                <a:ext uri="{28A0092B-C50C-407E-A947-70E740481C1C}">
                  <a14:useLocalDpi xmlns:a14="http://schemas.microsoft.com/office/drawing/2010/main" val="0"/>
                </a:ext>
              </a:extLst>
            </a:blip>
            <a:srcRect/>
            <a:stretch>
              <a:fillRect/>
            </a:stretch>
          </p:blipFill>
          <p:spPr bwMode="auto">
            <a:xfrm>
              <a:off x="389" y="956"/>
              <a:ext cx="795" cy="698"/>
            </a:xfrm>
            <a:prstGeom prst="rect">
              <a:avLst/>
            </a:prstGeom>
            <a:noFill/>
            <a:ln w="12700">
              <a:solidFill>
                <a:srgbClr val="C1CEFF"/>
              </a:solidFill>
              <a:miter lim="800000"/>
              <a:headEnd/>
              <a:tailEnd/>
            </a:ln>
            <a:extLst>
              <a:ext uri="{909E8E84-426E-40DD-AFC4-6F175D3DCCD1}">
                <a14:hiddenFill xmlns:a14="http://schemas.microsoft.com/office/drawing/2010/main">
                  <a:solidFill>
                    <a:srgbClr val="FFFFFF"/>
                  </a:solidFill>
                </a14:hiddenFill>
              </a:ext>
            </a:extLst>
          </p:spPr>
        </p:pic>
      </p:grpSp>
      <p:pic>
        <p:nvPicPr>
          <p:cNvPr id="3" name="Picture 2" descr="SPM Central">
            <a:extLst>
              <a:ext uri="{FF2B5EF4-FFF2-40B4-BE49-F238E27FC236}">
                <a16:creationId xmlns:a16="http://schemas.microsoft.com/office/drawing/2014/main" id="{03933EB9-AC88-4A9C-99A9-EB0450547D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332" y="5169117"/>
            <a:ext cx="1108075" cy="11080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3CEB6A2B-6CC1-4789-BB34-DFF096659486}"/>
              </a:ext>
            </a:extLst>
          </p:cNvPr>
          <p:cNvSpPr>
            <a:spLocks noGrp="1"/>
          </p:cNvSpPr>
          <p:nvPr>
            <p:ph idx="1"/>
          </p:nvPr>
        </p:nvSpPr>
        <p:spPr>
          <a:xfrm>
            <a:off x="1893407" y="5378497"/>
            <a:ext cx="1080796" cy="689314"/>
          </a:xfrm>
        </p:spPr>
        <p:txBody>
          <a:bodyPr>
            <a:normAutofit/>
          </a:bodyPr>
          <a:lstStyle/>
          <a:p>
            <a:pPr marL="0" indent="0">
              <a:buNone/>
            </a:pPr>
            <a:r>
              <a:rPr lang="en-US" sz="3200" dirty="0">
                <a:latin typeface="Arial" panose="020B0604020202020204" pitchFamily="34" charset="0"/>
                <a:cs typeface="Arial" panose="020B0604020202020204" pitchFamily="34" charset="0"/>
              </a:rPr>
              <a:t>SPM</a:t>
            </a:r>
          </a:p>
          <a:p>
            <a:pPr>
              <a:buFont typeface="System Font Regular"/>
              <a:buChar char="-"/>
            </a:pPr>
            <a:endParaRPr lang="en-US" sz="3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E278BC4-63C8-49A4-AD13-D2A2DDF90760}"/>
              </a:ext>
            </a:extLst>
          </p:cNvPr>
          <p:cNvPicPr>
            <a:picLocks noChangeAspect="1"/>
          </p:cNvPicPr>
          <p:nvPr/>
        </p:nvPicPr>
        <p:blipFill>
          <a:blip r:embed="rId7"/>
          <a:stretch>
            <a:fillRect/>
          </a:stretch>
        </p:blipFill>
        <p:spPr>
          <a:xfrm>
            <a:off x="6335394" y="1646509"/>
            <a:ext cx="2493779" cy="490282"/>
          </a:xfrm>
          <a:prstGeom prst="rect">
            <a:avLst/>
          </a:prstGeom>
        </p:spPr>
      </p:pic>
      <p:sp>
        <p:nvSpPr>
          <p:cNvPr id="17" name="Rectangle 16">
            <a:extLst>
              <a:ext uri="{FF2B5EF4-FFF2-40B4-BE49-F238E27FC236}">
                <a16:creationId xmlns:a16="http://schemas.microsoft.com/office/drawing/2014/main" id="{EA6F5FDA-D184-4F56-9C33-13D57EDF6891}"/>
              </a:ext>
            </a:extLst>
          </p:cNvPr>
          <p:cNvSpPr>
            <a:spLocks noChangeArrowheads="1"/>
          </p:cNvSpPr>
          <p:nvPr/>
        </p:nvSpPr>
        <p:spPr bwMode="auto">
          <a:xfrm>
            <a:off x="530059" y="1757360"/>
            <a:ext cx="1894563" cy="614684"/>
          </a:xfrm>
          <a:prstGeom prst="rect">
            <a:avLst/>
          </a:prstGeom>
          <a:noFill/>
          <a:ln w="12700">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GB" altLang="en-US" sz="1600" dirty="0"/>
              <a:t>Functional images</a:t>
            </a:r>
            <a:endParaRPr lang="en-US" altLang="en-US" sz="1600" dirty="0"/>
          </a:p>
        </p:txBody>
      </p:sp>
      <p:pic>
        <p:nvPicPr>
          <p:cNvPr id="21" name="Picture 20">
            <a:extLst>
              <a:ext uri="{FF2B5EF4-FFF2-40B4-BE49-F238E27FC236}">
                <a16:creationId xmlns:a16="http://schemas.microsoft.com/office/drawing/2014/main" id="{EAF735FE-DEB3-4704-8399-21D5BDE30B4F}"/>
              </a:ext>
            </a:extLst>
          </p:cNvPr>
          <p:cNvPicPr>
            <a:picLocks noChangeArrowheads="1"/>
          </p:cNvPicPr>
          <p:nvPr/>
        </p:nvPicPr>
        <p:blipFill>
          <a:blip r:embed="rId8">
            <a:lum contrast="-6000"/>
            <a:extLst>
              <a:ext uri="{28A0092B-C50C-407E-A947-70E740481C1C}">
                <a14:useLocalDpi xmlns:a14="http://schemas.microsoft.com/office/drawing/2010/main" val="0"/>
              </a:ext>
            </a:extLst>
          </a:blip>
          <a:srcRect/>
          <a:stretch>
            <a:fillRect/>
          </a:stretch>
        </p:blipFill>
        <p:spPr bwMode="auto">
          <a:xfrm>
            <a:off x="3279752" y="2440307"/>
            <a:ext cx="1368425" cy="11922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FAF116B7-5D32-44D0-8E39-1B3DFBD6EBCC}"/>
              </a:ext>
            </a:extLst>
          </p:cNvPr>
          <p:cNvSpPr>
            <a:spLocks noChangeArrowheads="1"/>
          </p:cNvSpPr>
          <p:nvPr/>
        </p:nvSpPr>
        <p:spPr bwMode="auto">
          <a:xfrm>
            <a:off x="3078055" y="1736544"/>
            <a:ext cx="1813335" cy="688975"/>
          </a:xfrm>
          <a:prstGeom prst="rect">
            <a:avLst/>
          </a:prstGeom>
          <a:noFill/>
          <a:ln w="12700">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GB" altLang="en-US" sz="1600" dirty="0"/>
              <a:t>Anatomical Image</a:t>
            </a:r>
            <a:endParaRPr lang="en-US" altLang="en-US" sz="1600" dirty="0"/>
          </a:p>
        </p:txBody>
      </p:sp>
      <p:sp>
        <p:nvSpPr>
          <p:cNvPr id="23" name="Rectangle 22">
            <a:extLst>
              <a:ext uri="{FF2B5EF4-FFF2-40B4-BE49-F238E27FC236}">
                <a16:creationId xmlns:a16="http://schemas.microsoft.com/office/drawing/2014/main" id="{6231A05A-E174-4763-B9C8-006BE2B1D7F6}"/>
              </a:ext>
            </a:extLst>
          </p:cNvPr>
          <p:cNvSpPr>
            <a:spLocks noChangeArrowheads="1"/>
          </p:cNvSpPr>
          <p:nvPr/>
        </p:nvSpPr>
        <p:spPr bwMode="auto">
          <a:xfrm>
            <a:off x="3096849" y="4251163"/>
            <a:ext cx="1540215" cy="688975"/>
          </a:xfrm>
          <a:prstGeom prst="rect">
            <a:avLst/>
          </a:prstGeom>
          <a:noFill/>
          <a:ln w="12700">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GB" altLang="en-US" sz="1600" b="1" dirty="0" err="1"/>
              <a:t>Coregistration</a:t>
            </a:r>
            <a:endParaRPr lang="en-US" altLang="en-US" sz="1600" b="1" dirty="0"/>
          </a:p>
        </p:txBody>
      </p:sp>
      <p:sp>
        <p:nvSpPr>
          <p:cNvPr id="24" name="Line 24">
            <a:extLst>
              <a:ext uri="{FF2B5EF4-FFF2-40B4-BE49-F238E27FC236}">
                <a16:creationId xmlns:a16="http://schemas.microsoft.com/office/drawing/2014/main" id="{C3FB5DFB-8F5C-4948-B169-4818C76B73C5}"/>
              </a:ext>
            </a:extLst>
          </p:cNvPr>
          <p:cNvSpPr>
            <a:spLocks noChangeShapeType="1"/>
          </p:cNvSpPr>
          <p:nvPr/>
        </p:nvSpPr>
        <p:spPr bwMode="auto">
          <a:xfrm>
            <a:off x="2424623" y="4589117"/>
            <a:ext cx="45729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25" name="Line 24">
            <a:extLst>
              <a:ext uri="{FF2B5EF4-FFF2-40B4-BE49-F238E27FC236}">
                <a16:creationId xmlns:a16="http://schemas.microsoft.com/office/drawing/2014/main" id="{0364A641-C29C-403F-A46E-EC5BD8536A6A}"/>
              </a:ext>
            </a:extLst>
          </p:cNvPr>
          <p:cNvSpPr>
            <a:spLocks noChangeShapeType="1"/>
          </p:cNvSpPr>
          <p:nvPr/>
        </p:nvSpPr>
        <p:spPr bwMode="auto">
          <a:xfrm>
            <a:off x="3958408" y="3900849"/>
            <a:ext cx="0" cy="30956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26" name="Rectangle 25">
            <a:extLst>
              <a:ext uri="{FF2B5EF4-FFF2-40B4-BE49-F238E27FC236}">
                <a16:creationId xmlns:a16="http://schemas.microsoft.com/office/drawing/2014/main" id="{083A2470-94BB-4AA5-9FB2-4FC79CD38CC2}"/>
              </a:ext>
            </a:extLst>
          </p:cNvPr>
          <p:cNvSpPr>
            <a:spLocks noChangeArrowheads="1"/>
          </p:cNvSpPr>
          <p:nvPr/>
        </p:nvSpPr>
        <p:spPr bwMode="auto">
          <a:xfrm>
            <a:off x="6008602" y="2310328"/>
            <a:ext cx="1357312" cy="688975"/>
          </a:xfrm>
          <a:prstGeom prst="rect">
            <a:avLst/>
          </a:prstGeom>
          <a:noFill/>
          <a:ln w="12700">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GB" altLang="en-US" sz="1600" dirty="0"/>
              <a:t>Segmentation</a:t>
            </a:r>
            <a:endParaRPr lang="en-US" altLang="en-US" sz="1600" dirty="0"/>
          </a:p>
        </p:txBody>
      </p:sp>
      <p:sp>
        <p:nvSpPr>
          <p:cNvPr id="27" name="Line 24">
            <a:extLst>
              <a:ext uri="{FF2B5EF4-FFF2-40B4-BE49-F238E27FC236}">
                <a16:creationId xmlns:a16="http://schemas.microsoft.com/office/drawing/2014/main" id="{FA254BB7-909D-44D6-9308-9A6F1F2BACC3}"/>
              </a:ext>
            </a:extLst>
          </p:cNvPr>
          <p:cNvSpPr>
            <a:spLocks noChangeShapeType="1"/>
          </p:cNvSpPr>
          <p:nvPr/>
        </p:nvSpPr>
        <p:spPr bwMode="auto">
          <a:xfrm>
            <a:off x="4999953" y="2795453"/>
            <a:ext cx="829383"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28" name="Line 24">
            <a:extLst>
              <a:ext uri="{FF2B5EF4-FFF2-40B4-BE49-F238E27FC236}">
                <a16:creationId xmlns:a16="http://schemas.microsoft.com/office/drawing/2014/main" id="{E002B53D-6DBC-4728-AA33-61F0E87538E6}"/>
              </a:ext>
            </a:extLst>
          </p:cNvPr>
          <p:cNvSpPr>
            <a:spLocks noChangeShapeType="1"/>
          </p:cNvSpPr>
          <p:nvPr/>
        </p:nvSpPr>
        <p:spPr bwMode="auto">
          <a:xfrm>
            <a:off x="4947843" y="4589117"/>
            <a:ext cx="803507"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29" name="Line 24">
            <a:extLst>
              <a:ext uri="{FF2B5EF4-FFF2-40B4-BE49-F238E27FC236}">
                <a16:creationId xmlns:a16="http://schemas.microsoft.com/office/drawing/2014/main" id="{A555948D-FD75-4F6A-B43C-55FE068ECBFD}"/>
              </a:ext>
            </a:extLst>
          </p:cNvPr>
          <p:cNvSpPr>
            <a:spLocks noChangeShapeType="1"/>
          </p:cNvSpPr>
          <p:nvPr/>
        </p:nvSpPr>
        <p:spPr bwMode="auto">
          <a:xfrm flipH="1">
            <a:off x="6622462" y="3253512"/>
            <a:ext cx="0" cy="869669"/>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30" name="Rectangle 29">
            <a:extLst>
              <a:ext uri="{FF2B5EF4-FFF2-40B4-BE49-F238E27FC236}">
                <a16:creationId xmlns:a16="http://schemas.microsoft.com/office/drawing/2014/main" id="{B117E24A-53A3-4AF5-8EF9-F51082413355}"/>
              </a:ext>
            </a:extLst>
          </p:cNvPr>
          <p:cNvSpPr>
            <a:spLocks noChangeArrowheads="1"/>
          </p:cNvSpPr>
          <p:nvPr/>
        </p:nvSpPr>
        <p:spPr bwMode="auto">
          <a:xfrm>
            <a:off x="5829336" y="4243134"/>
            <a:ext cx="1586254" cy="869669"/>
          </a:xfrm>
          <a:prstGeom prst="rect">
            <a:avLst/>
          </a:prstGeom>
          <a:noFill/>
          <a:ln w="12700">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GB" altLang="en-US" sz="1600" dirty="0"/>
              <a:t>Extract ROIs</a:t>
            </a:r>
          </a:p>
          <a:p>
            <a:pPr algn="ctr"/>
            <a:r>
              <a:rPr lang="en-GB" altLang="en-US" sz="1600" dirty="0" err="1"/>
              <a:t>Timecourses</a:t>
            </a:r>
            <a:endParaRPr lang="en-US" altLang="en-US" sz="1600" dirty="0"/>
          </a:p>
        </p:txBody>
      </p:sp>
      <p:pic>
        <p:nvPicPr>
          <p:cNvPr id="31" name="Picture 6">
            <a:extLst>
              <a:ext uri="{FF2B5EF4-FFF2-40B4-BE49-F238E27FC236}">
                <a16:creationId xmlns:a16="http://schemas.microsoft.com/office/drawing/2014/main" id="{26973DC1-A784-409C-B077-7CB5A00BC08B}"/>
              </a:ext>
            </a:extLst>
          </p:cNvPr>
          <p:cNvPicPr>
            <a:picLocks noChangeArrowheads="1"/>
          </p:cNvPicPr>
          <p:nvPr/>
        </p:nvPicPr>
        <p:blipFill>
          <a:blip r:embed="rId9"/>
          <a:srcRect l="68709" t="30252" r="7512" b="14130"/>
          <a:stretch>
            <a:fillRect/>
          </a:stretch>
        </p:blipFill>
        <p:spPr bwMode="auto">
          <a:xfrm>
            <a:off x="9780152" y="2823035"/>
            <a:ext cx="1165225" cy="1219200"/>
          </a:xfrm>
          <a:prstGeom prst="rect">
            <a:avLst/>
          </a:prstGeom>
          <a:noFill/>
          <a:ln w="50800">
            <a:noFill/>
            <a:miter lim="800000"/>
            <a:headEnd/>
            <a:tailEnd/>
          </a:ln>
          <a:effectLst>
            <a:outerShdw dist="81320" dir="2319588" algn="ctr" rotWithShape="0">
              <a:schemeClr val="bg2"/>
            </a:outerShdw>
          </a:effectLst>
        </p:spPr>
      </p:pic>
      <p:sp>
        <p:nvSpPr>
          <p:cNvPr id="32" name="Rectangle 17">
            <a:extLst>
              <a:ext uri="{FF2B5EF4-FFF2-40B4-BE49-F238E27FC236}">
                <a16:creationId xmlns:a16="http://schemas.microsoft.com/office/drawing/2014/main" id="{BA2D5ACA-2BF1-45E6-BCAD-7AE9A6AEFB59}"/>
              </a:ext>
            </a:extLst>
          </p:cNvPr>
          <p:cNvSpPr>
            <a:spLocks noChangeArrowheads="1"/>
          </p:cNvSpPr>
          <p:nvPr/>
        </p:nvSpPr>
        <p:spPr bwMode="auto">
          <a:xfrm>
            <a:off x="9180690" y="4180018"/>
            <a:ext cx="1723477" cy="747265"/>
          </a:xfrm>
          <a:prstGeom prst="rect">
            <a:avLst/>
          </a:prstGeom>
          <a:noFill/>
          <a:ln w="12700">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600" dirty="0"/>
              <a:t>General Linear </a:t>
            </a:r>
          </a:p>
          <a:p>
            <a:pPr algn="ctr"/>
            <a:r>
              <a:rPr lang="en-GB" altLang="en-US" sz="1600" dirty="0"/>
              <a:t>Model</a:t>
            </a:r>
            <a:endParaRPr lang="en-US" altLang="en-US" sz="1600" dirty="0"/>
          </a:p>
        </p:txBody>
      </p:sp>
      <p:sp>
        <p:nvSpPr>
          <p:cNvPr id="33" name="Line 28">
            <a:extLst>
              <a:ext uri="{FF2B5EF4-FFF2-40B4-BE49-F238E27FC236}">
                <a16:creationId xmlns:a16="http://schemas.microsoft.com/office/drawing/2014/main" id="{29E6A18C-C033-4E51-B675-5F709027273E}"/>
              </a:ext>
            </a:extLst>
          </p:cNvPr>
          <p:cNvSpPr>
            <a:spLocks noChangeShapeType="1"/>
          </p:cNvSpPr>
          <p:nvPr/>
        </p:nvSpPr>
        <p:spPr bwMode="auto">
          <a:xfrm>
            <a:off x="7630526" y="4616561"/>
            <a:ext cx="119864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18" name="Picture 17">
            <a:extLst>
              <a:ext uri="{FF2B5EF4-FFF2-40B4-BE49-F238E27FC236}">
                <a16:creationId xmlns:a16="http://schemas.microsoft.com/office/drawing/2014/main" id="{EE26BC1E-601D-4BB9-A393-0B9448FABBA7}"/>
              </a:ext>
            </a:extLst>
          </p:cNvPr>
          <p:cNvPicPr>
            <a:picLocks noChangeAspect="1"/>
          </p:cNvPicPr>
          <p:nvPr/>
        </p:nvPicPr>
        <p:blipFill>
          <a:blip r:embed="rId10"/>
          <a:stretch>
            <a:fillRect/>
          </a:stretch>
        </p:blipFill>
        <p:spPr>
          <a:xfrm>
            <a:off x="7680312" y="2039058"/>
            <a:ext cx="1360980" cy="1325564"/>
          </a:xfrm>
          <a:prstGeom prst="rect">
            <a:avLst/>
          </a:prstGeom>
        </p:spPr>
      </p:pic>
      <p:sp>
        <p:nvSpPr>
          <p:cNvPr id="36" name="Rectangle 17">
            <a:extLst>
              <a:ext uri="{FF2B5EF4-FFF2-40B4-BE49-F238E27FC236}">
                <a16:creationId xmlns:a16="http://schemas.microsoft.com/office/drawing/2014/main" id="{8D3C2BCB-54D9-4813-A6EE-CC5E2E5189FC}"/>
              </a:ext>
            </a:extLst>
          </p:cNvPr>
          <p:cNvSpPr>
            <a:spLocks noChangeArrowheads="1"/>
          </p:cNvSpPr>
          <p:nvPr/>
        </p:nvSpPr>
        <p:spPr bwMode="auto">
          <a:xfrm>
            <a:off x="5865977" y="5889298"/>
            <a:ext cx="1642561" cy="688975"/>
          </a:xfrm>
          <a:prstGeom prst="rect">
            <a:avLst/>
          </a:prstGeom>
          <a:noFill/>
          <a:ln w="12700">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600" dirty="0"/>
              <a:t>Functional </a:t>
            </a:r>
          </a:p>
          <a:p>
            <a:pPr algn="ctr"/>
            <a:r>
              <a:rPr lang="en-GB" altLang="en-US" sz="1600" dirty="0"/>
              <a:t>connectivity</a:t>
            </a:r>
            <a:endParaRPr lang="en-US" altLang="en-US" sz="1600" dirty="0"/>
          </a:p>
        </p:txBody>
      </p:sp>
      <p:sp>
        <p:nvSpPr>
          <p:cNvPr id="37" name="Line 28">
            <a:extLst>
              <a:ext uri="{FF2B5EF4-FFF2-40B4-BE49-F238E27FC236}">
                <a16:creationId xmlns:a16="http://schemas.microsoft.com/office/drawing/2014/main" id="{1973E348-E785-4F31-81FA-CE2A154808AB}"/>
              </a:ext>
            </a:extLst>
          </p:cNvPr>
          <p:cNvSpPr>
            <a:spLocks noChangeShapeType="1"/>
          </p:cNvSpPr>
          <p:nvPr/>
        </p:nvSpPr>
        <p:spPr bwMode="auto">
          <a:xfrm flipH="1">
            <a:off x="6622462" y="5232755"/>
            <a:ext cx="0" cy="513551"/>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 name="Rectangle 17">
            <a:extLst>
              <a:ext uri="{FF2B5EF4-FFF2-40B4-BE49-F238E27FC236}">
                <a16:creationId xmlns:a16="http://schemas.microsoft.com/office/drawing/2014/main" id="{FFBCFC6B-B3B6-41DB-8F2C-C8FFB6F703BE}"/>
              </a:ext>
            </a:extLst>
          </p:cNvPr>
          <p:cNvSpPr>
            <a:spLocks noChangeArrowheads="1"/>
          </p:cNvSpPr>
          <p:nvPr/>
        </p:nvSpPr>
        <p:spPr bwMode="auto">
          <a:xfrm>
            <a:off x="9203021" y="5822389"/>
            <a:ext cx="1742356" cy="688976"/>
          </a:xfrm>
          <a:prstGeom prst="rect">
            <a:avLst/>
          </a:prstGeom>
          <a:noFill/>
          <a:ln w="12700">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600" dirty="0"/>
              <a:t>Between subject </a:t>
            </a:r>
          </a:p>
          <a:p>
            <a:pPr algn="ctr"/>
            <a:r>
              <a:rPr lang="en-GB" altLang="en-US" sz="1600" dirty="0"/>
              <a:t>analyses</a:t>
            </a:r>
            <a:endParaRPr lang="en-US" altLang="en-US" sz="1600" dirty="0"/>
          </a:p>
        </p:txBody>
      </p:sp>
      <p:sp>
        <p:nvSpPr>
          <p:cNvPr id="39" name="Line 28">
            <a:extLst>
              <a:ext uri="{FF2B5EF4-FFF2-40B4-BE49-F238E27FC236}">
                <a16:creationId xmlns:a16="http://schemas.microsoft.com/office/drawing/2014/main" id="{DD6B0AFD-EDB3-4D56-B198-7CF9C8DD885A}"/>
              </a:ext>
            </a:extLst>
          </p:cNvPr>
          <p:cNvSpPr>
            <a:spLocks noChangeShapeType="1"/>
          </p:cNvSpPr>
          <p:nvPr/>
        </p:nvSpPr>
        <p:spPr bwMode="auto">
          <a:xfrm>
            <a:off x="10042428" y="5089063"/>
            <a:ext cx="0" cy="51355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28">
            <a:extLst>
              <a:ext uri="{FF2B5EF4-FFF2-40B4-BE49-F238E27FC236}">
                <a16:creationId xmlns:a16="http://schemas.microsoft.com/office/drawing/2014/main" id="{842FE999-1D1A-417A-935C-99D1F3D2B548}"/>
              </a:ext>
            </a:extLst>
          </p:cNvPr>
          <p:cNvSpPr>
            <a:spLocks noChangeShapeType="1"/>
          </p:cNvSpPr>
          <p:nvPr/>
        </p:nvSpPr>
        <p:spPr bwMode="auto">
          <a:xfrm flipV="1">
            <a:off x="7688078" y="6166877"/>
            <a:ext cx="1256197"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
            <a:extLst>
              <a:ext uri="{FF2B5EF4-FFF2-40B4-BE49-F238E27FC236}">
                <a16:creationId xmlns:a16="http://schemas.microsoft.com/office/drawing/2014/main" id="{2C7A3212-4F4D-42E7-9D81-F51F055EB393}"/>
              </a:ext>
            </a:extLst>
          </p:cNvPr>
          <p:cNvSpPr>
            <a:spLocks noChangeShapeType="1"/>
          </p:cNvSpPr>
          <p:nvPr/>
        </p:nvSpPr>
        <p:spPr bwMode="auto">
          <a:xfrm flipH="1">
            <a:off x="7688078" y="5221670"/>
            <a:ext cx="1198645" cy="39431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34" name="Picture 33">
            <a:extLst>
              <a:ext uri="{FF2B5EF4-FFF2-40B4-BE49-F238E27FC236}">
                <a16:creationId xmlns:a16="http://schemas.microsoft.com/office/drawing/2014/main" id="{3BBE4CC2-A298-46A8-A5F5-010748FBB2CF}"/>
              </a:ext>
            </a:extLst>
          </p:cNvPr>
          <p:cNvPicPr>
            <a:picLocks noChangeAspect="1"/>
          </p:cNvPicPr>
          <p:nvPr/>
        </p:nvPicPr>
        <p:blipFill>
          <a:blip r:embed="rId11"/>
          <a:stretch>
            <a:fillRect/>
          </a:stretch>
        </p:blipFill>
        <p:spPr>
          <a:xfrm>
            <a:off x="4648177" y="5561316"/>
            <a:ext cx="1189022" cy="1211456"/>
          </a:xfrm>
          <a:prstGeom prst="rect">
            <a:avLst/>
          </a:prstGeom>
        </p:spPr>
      </p:pic>
      <p:pic>
        <p:nvPicPr>
          <p:cNvPr id="43" name="Picture 4" descr="Image result for stick people">
            <a:extLst>
              <a:ext uri="{FF2B5EF4-FFF2-40B4-BE49-F238E27FC236}">
                <a16:creationId xmlns:a16="http://schemas.microsoft.com/office/drawing/2014/main" id="{D3D3FE76-230B-BD46-BE56-C28A4E2EA2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62" b="66012"/>
          <a:stretch/>
        </p:blipFill>
        <p:spPr bwMode="auto">
          <a:xfrm>
            <a:off x="11204123" y="5987586"/>
            <a:ext cx="427399" cy="39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208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71691D-79C4-E94C-89DB-5B88C9D2D943}"/>
              </a:ext>
            </a:extLst>
          </p:cNvPr>
          <p:cNvSpPr txBox="1"/>
          <p:nvPr/>
        </p:nvSpPr>
        <p:spPr>
          <a:xfrm>
            <a:off x="0" y="0"/>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0061C94-D3F1-CC4F-8EA4-EF463DE6EE58}"/>
              </a:ext>
            </a:extLst>
          </p:cNvPr>
          <p:cNvSpPr>
            <a:spLocks noGrp="1"/>
          </p:cNvSpPr>
          <p:nvPr>
            <p:ph type="title"/>
          </p:nvPr>
        </p:nvSpPr>
        <p:spPr>
          <a:xfrm>
            <a:off x="793411" y="0"/>
            <a:ext cx="11289731" cy="1325563"/>
          </a:xfrm>
        </p:spPr>
        <p:txBody>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FREESURFER</a:t>
            </a:r>
          </a:p>
        </p:txBody>
      </p:sp>
      <p:sp>
        <p:nvSpPr>
          <p:cNvPr id="6" name="TextBox 5">
            <a:extLst>
              <a:ext uri="{FF2B5EF4-FFF2-40B4-BE49-F238E27FC236}">
                <a16:creationId xmlns:a16="http://schemas.microsoft.com/office/drawing/2014/main" id="{9FE02BB5-896F-7B48-A545-3A0C1F0374A6}"/>
              </a:ext>
            </a:extLst>
          </p:cNvPr>
          <p:cNvSpPr txBox="1"/>
          <p:nvPr/>
        </p:nvSpPr>
        <p:spPr>
          <a:xfrm>
            <a:off x="4651564" y="6294675"/>
            <a:ext cx="2292615" cy="369332"/>
          </a:xfrm>
          <a:prstGeom prst="rect">
            <a:avLst/>
          </a:prstGeom>
          <a:noFill/>
        </p:spPr>
        <p:txBody>
          <a:bodyPr wrap="none" rtlCol="0">
            <a:spAutoFit/>
          </a:bodyPr>
          <a:lstStyle/>
          <a:p>
            <a:r>
              <a:rPr lang="en-US" baseline="30000" dirty="0">
                <a:solidFill>
                  <a:schemeClr val="bg1"/>
                </a:solidFill>
                <a:latin typeface="Arial Narrow" panose="020B0604020202020204" pitchFamily="34" charset="0"/>
                <a:cs typeface="Arial Narrow" panose="020B0604020202020204" pitchFamily="34" charset="0"/>
              </a:rPr>
              <a:t>21</a:t>
            </a:r>
            <a:r>
              <a:rPr lang="en-US" baseline="30000"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Dennis et al., 2019</a:t>
            </a:r>
          </a:p>
        </p:txBody>
      </p:sp>
      <p:sp>
        <p:nvSpPr>
          <p:cNvPr id="15" name="TextBox 14">
            <a:extLst>
              <a:ext uri="{FF2B5EF4-FFF2-40B4-BE49-F238E27FC236}">
                <a16:creationId xmlns:a16="http://schemas.microsoft.com/office/drawing/2014/main" id="{98A79E74-7DA7-6148-B025-E4833ADCAD0A}"/>
              </a:ext>
            </a:extLst>
          </p:cNvPr>
          <p:cNvSpPr txBox="1"/>
          <p:nvPr/>
        </p:nvSpPr>
        <p:spPr>
          <a:xfrm>
            <a:off x="74336" y="6380946"/>
            <a:ext cx="12117664" cy="400110"/>
          </a:xfrm>
          <a:prstGeom prst="rect">
            <a:avLst/>
          </a:prstGeom>
          <a:noFill/>
        </p:spPr>
        <p:txBody>
          <a:bodyPr wrap="square" rtlCol="0">
            <a:spAutoFit/>
          </a:bodyPr>
          <a:lstStyle/>
          <a:p>
            <a:r>
              <a:rPr lang="en-US" sz="2000" dirty="0">
                <a:solidFill>
                  <a:schemeClr val="bg1">
                    <a:lumMod val="65000"/>
                  </a:schemeClr>
                </a:solidFill>
                <a:latin typeface="Arial" panose="020B0604020202020204" pitchFamily="34" charset="0"/>
                <a:cs typeface="Arial" panose="020B0604020202020204" pitchFamily="34" charset="0"/>
              </a:rPr>
              <a:t>E.g. Dale et al., 1999; Dale and Sereno, 1993; </a:t>
            </a:r>
            <a:r>
              <a:rPr lang="en-US" sz="2000" dirty="0" err="1">
                <a:solidFill>
                  <a:schemeClr val="bg1">
                    <a:lumMod val="65000"/>
                  </a:schemeClr>
                </a:solidFill>
                <a:latin typeface="Arial" panose="020B0604020202020204" pitchFamily="34" charset="0"/>
                <a:cs typeface="Arial" panose="020B0604020202020204" pitchFamily="34" charset="0"/>
              </a:rPr>
              <a:t>Fischl</a:t>
            </a:r>
            <a:r>
              <a:rPr lang="en-US" sz="2000" dirty="0">
                <a:solidFill>
                  <a:schemeClr val="bg1">
                    <a:lumMod val="65000"/>
                  </a:schemeClr>
                </a:solidFill>
                <a:latin typeface="Arial" panose="020B0604020202020204" pitchFamily="34" charset="0"/>
                <a:cs typeface="Arial" panose="020B0604020202020204" pitchFamily="34" charset="0"/>
              </a:rPr>
              <a:t> and Dale, 2000; </a:t>
            </a:r>
            <a:r>
              <a:rPr lang="en-US" sz="2000" dirty="0">
                <a:solidFill>
                  <a:schemeClr val="bg1">
                    <a:lumMod val="6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http://surfer.nmr.mgh.harvard.edu/</a:t>
            </a:r>
            <a:endParaRPr lang="en-US" sz="2000" dirty="0">
              <a:solidFill>
                <a:schemeClr val="bg1">
                  <a:lumMod val="65000"/>
                </a:schemeClr>
              </a:solidFill>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281A9837-E7A1-FC4A-A9D1-5D896917E2E0}"/>
              </a:ext>
            </a:extLst>
          </p:cNvPr>
          <p:cNvPicPr>
            <a:picLocks noGrp="1" noChangeAspect="1"/>
          </p:cNvPicPr>
          <p:nvPr>
            <p:ph idx="1"/>
          </p:nvPr>
        </p:nvPicPr>
        <p:blipFill>
          <a:blip r:embed="rId4"/>
          <a:stretch>
            <a:fillRect/>
          </a:stretch>
        </p:blipFill>
        <p:spPr>
          <a:xfrm>
            <a:off x="439512" y="2332985"/>
            <a:ext cx="5358359" cy="3657600"/>
          </a:xfrm>
        </p:spPr>
      </p:pic>
      <p:pic>
        <p:nvPicPr>
          <p:cNvPr id="9" name="Picture 8">
            <a:extLst>
              <a:ext uri="{FF2B5EF4-FFF2-40B4-BE49-F238E27FC236}">
                <a16:creationId xmlns:a16="http://schemas.microsoft.com/office/drawing/2014/main" id="{20DF0689-C326-374C-867D-3E4D16A762F6}"/>
              </a:ext>
            </a:extLst>
          </p:cNvPr>
          <p:cNvPicPr>
            <a:picLocks noChangeAspect="1"/>
          </p:cNvPicPr>
          <p:nvPr/>
        </p:nvPicPr>
        <p:blipFill>
          <a:blip r:embed="rId5"/>
          <a:stretch>
            <a:fillRect/>
          </a:stretch>
        </p:blipFill>
        <p:spPr>
          <a:xfrm>
            <a:off x="6096000" y="2332985"/>
            <a:ext cx="5718220" cy="3657600"/>
          </a:xfrm>
          <a:prstGeom prst="rect">
            <a:avLst/>
          </a:prstGeom>
        </p:spPr>
      </p:pic>
      <p:sp>
        <p:nvSpPr>
          <p:cNvPr id="3" name="TextBox 2">
            <a:extLst>
              <a:ext uri="{FF2B5EF4-FFF2-40B4-BE49-F238E27FC236}">
                <a16:creationId xmlns:a16="http://schemas.microsoft.com/office/drawing/2014/main" id="{A4035B7F-209C-A44B-8CCD-49A7E6C96F6E}"/>
              </a:ext>
            </a:extLst>
          </p:cNvPr>
          <p:cNvSpPr txBox="1"/>
          <p:nvPr/>
        </p:nvSpPr>
        <p:spPr>
          <a:xfrm>
            <a:off x="6001364" y="1575981"/>
            <a:ext cx="5987142"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Average size of amygdala = 1.24 cm</a:t>
            </a:r>
            <a:r>
              <a:rPr lang="en-US" sz="2000" baseline="30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(SD=0.14) (</a:t>
            </a:r>
            <a:r>
              <a:rPr lang="en-US" sz="2000" dirty="0" err="1">
                <a:latin typeface="Arial" panose="020B0604020202020204" pitchFamily="34" charset="0"/>
                <a:cs typeface="Arial" panose="020B0604020202020204" pitchFamily="34" charset="0"/>
              </a:rPr>
              <a:t>Brabec</a:t>
            </a:r>
            <a:r>
              <a:rPr lang="en-US" sz="2000" dirty="0">
                <a:latin typeface="Arial" panose="020B0604020202020204" pitchFamily="34" charset="0"/>
                <a:cs typeface="Arial" panose="020B0604020202020204" pitchFamily="34" charset="0"/>
              </a:rPr>
              <a:t> et al., 2010)</a:t>
            </a:r>
          </a:p>
        </p:txBody>
      </p:sp>
      <p:sp>
        <p:nvSpPr>
          <p:cNvPr id="5" name="Rectangle 4">
            <a:extLst>
              <a:ext uri="{FF2B5EF4-FFF2-40B4-BE49-F238E27FC236}">
                <a16:creationId xmlns:a16="http://schemas.microsoft.com/office/drawing/2014/main" id="{9856BE9B-B593-2B40-8D37-7DDC862736D8}"/>
              </a:ext>
            </a:extLst>
          </p:cNvPr>
          <p:cNvSpPr/>
          <p:nvPr/>
        </p:nvSpPr>
        <p:spPr>
          <a:xfrm>
            <a:off x="439512" y="1575981"/>
            <a:ext cx="5482202" cy="707886"/>
          </a:xfrm>
          <a:prstGeom prst="rect">
            <a:avLst/>
          </a:prstGeom>
        </p:spPr>
        <p:txBody>
          <a:bodyPr wrap="square">
            <a:spAutoFit/>
          </a:bodyPr>
          <a:lstStyle/>
          <a:p>
            <a:r>
              <a:rPr lang="en-US" sz="2000" dirty="0" err="1">
                <a:solidFill>
                  <a:srgbClr val="2D3B45"/>
                </a:solidFill>
                <a:latin typeface="Arial" panose="020B0604020202020204" pitchFamily="34" charset="0"/>
                <a:cs typeface="Arial" panose="020B0604020202020204" pitchFamily="34" charset="0"/>
              </a:rPr>
              <a:t>NAcc</a:t>
            </a:r>
            <a:r>
              <a:rPr lang="en-US" sz="2000" dirty="0">
                <a:solidFill>
                  <a:srgbClr val="2D3B45"/>
                </a:solidFill>
                <a:latin typeface="Arial" panose="020B0604020202020204" pitchFamily="34" charset="0"/>
                <a:cs typeface="Arial" panose="020B0604020202020204" pitchFamily="34" charset="0"/>
              </a:rPr>
              <a:t>: length 10.5, width = 14.5, height = 7</a:t>
            </a:r>
          </a:p>
          <a:p>
            <a:r>
              <a:rPr lang="en-US" sz="2000" dirty="0">
                <a:solidFill>
                  <a:srgbClr val="2D3B45"/>
                </a:solidFill>
                <a:latin typeface="Arial" panose="020B0604020202020204" pitchFamily="34" charset="0"/>
                <a:cs typeface="Arial" panose="020B0604020202020204" pitchFamily="34" charset="0"/>
              </a:rPr>
              <a:t>(</a:t>
            </a:r>
            <a:r>
              <a:rPr lang="en-US" sz="2000" dirty="0" err="1">
                <a:solidFill>
                  <a:srgbClr val="2D3B45"/>
                </a:solidFill>
                <a:latin typeface="Arial" panose="020B0604020202020204" pitchFamily="34" charset="0"/>
                <a:cs typeface="Arial" panose="020B0604020202020204" pitchFamily="34" charset="0"/>
              </a:rPr>
              <a:t>Neto</a:t>
            </a:r>
            <a:r>
              <a:rPr lang="en-US" sz="2000" dirty="0">
                <a:solidFill>
                  <a:srgbClr val="2D3B45"/>
                </a:solidFill>
                <a:latin typeface="Arial" panose="020B0604020202020204" pitchFamily="34" charset="0"/>
                <a:cs typeface="Arial" panose="020B0604020202020204" pitchFamily="34" charset="0"/>
              </a:rPr>
              <a:t> et al., 2008)</a:t>
            </a: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CBC54AF-46AB-6A48-AE1B-AE4E7FBC9EBF}"/>
              </a:ext>
            </a:extLst>
          </p:cNvPr>
          <p:cNvSpPr txBox="1"/>
          <p:nvPr/>
        </p:nvSpPr>
        <p:spPr>
          <a:xfrm>
            <a:off x="439512" y="5977711"/>
            <a:ext cx="143020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~740 mm</a:t>
            </a:r>
            <a:r>
              <a:rPr lang="en-US" sz="2000" b="1" baseline="30000" dirty="0">
                <a:latin typeface="Arial" panose="020B0604020202020204" pitchFamily="34" charset="0"/>
                <a:cs typeface="Arial" panose="020B0604020202020204" pitchFamily="34" charset="0"/>
              </a:rPr>
              <a:t>3</a:t>
            </a:r>
          </a:p>
        </p:txBody>
      </p:sp>
      <p:sp>
        <p:nvSpPr>
          <p:cNvPr id="10" name="TextBox 9">
            <a:extLst>
              <a:ext uri="{FF2B5EF4-FFF2-40B4-BE49-F238E27FC236}">
                <a16:creationId xmlns:a16="http://schemas.microsoft.com/office/drawing/2014/main" id="{2648BC5A-A379-584F-9313-F609E42790E4}"/>
              </a:ext>
            </a:extLst>
          </p:cNvPr>
          <p:cNvSpPr txBox="1"/>
          <p:nvPr/>
        </p:nvSpPr>
        <p:spPr>
          <a:xfrm>
            <a:off x="6080502" y="5977711"/>
            <a:ext cx="1572866"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~1660 mm</a:t>
            </a:r>
            <a:r>
              <a:rPr lang="en-US" sz="2000" b="1" baseline="30000"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4064736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GENERAL LINEAR MODEL</a:t>
            </a:r>
          </a:p>
        </p:txBody>
      </p:sp>
      <p:pic>
        <p:nvPicPr>
          <p:cNvPr id="4" name="Picture 3">
            <a:extLst>
              <a:ext uri="{FF2B5EF4-FFF2-40B4-BE49-F238E27FC236}">
                <a16:creationId xmlns:a16="http://schemas.microsoft.com/office/drawing/2014/main" id="{A769B897-276D-DC41-BFCF-E5A21442ABC4}"/>
              </a:ext>
            </a:extLst>
          </p:cNvPr>
          <p:cNvPicPr>
            <a:picLocks noChangeAspect="1"/>
          </p:cNvPicPr>
          <p:nvPr/>
        </p:nvPicPr>
        <p:blipFill>
          <a:blip r:embed="rId3"/>
          <a:stretch>
            <a:fillRect/>
          </a:stretch>
        </p:blipFill>
        <p:spPr>
          <a:xfrm>
            <a:off x="552982" y="1408776"/>
            <a:ext cx="10521851" cy="5394960"/>
          </a:xfrm>
          <a:prstGeom prst="rect">
            <a:avLst/>
          </a:prstGeom>
        </p:spPr>
      </p:pic>
      <p:sp>
        <p:nvSpPr>
          <p:cNvPr id="3" name="TextBox 2">
            <a:extLst>
              <a:ext uri="{FF2B5EF4-FFF2-40B4-BE49-F238E27FC236}">
                <a16:creationId xmlns:a16="http://schemas.microsoft.com/office/drawing/2014/main" id="{C89BF5F0-542B-CC44-B6CE-D97184A3F30D}"/>
              </a:ext>
            </a:extLst>
          </p:cNvPr>
          <p:cNvSpPr txBox="1"/>
          <p:nvPr/>
        </p:nvSpPr>
        <p:spPr>
          <a:xfrm>
            <a:off x="1767462" y="6168474"/>
            <a:ext cx="554633" cy="584775"/>
          </a:xfrm>
          <a:prstGeom prst="rect">
            <a:avLst/>
          </a:prstGeom>
          <a:solidFill>
            <a:schemeClr val="bg1"/>
          </a:solidFill>
        </p:spPr>
        <p:txBody>
          <a:bodyPr wrap="square" rtlCol="0">
            <a:spAutoFit/>
          </a:bodyPr>
          <a:lstStyle/>
          <a:p>
            <a:r>
              <a:rPr lang="en-US" sz="1600" dirty="0"/>
              <a:t>ant gain</a:t>
            </a:r>
          </a:p>
        </p:txBody>
      </p:sp>
      <p:sp>
        <p:nvSpPr>
          <p:cNvPr id="6" name="TextBox 5">
            <a:extLst>
              <a:ext uri="{FF2B5EF4-FFF2-40B4-BE49-F238E27FC236}">
                <a16:creationId xmlns:a16="http://schemas.microsoft.com/office/drawing/2014/main" id="{8E18A1A9-321D-7547-82AA-A50EDA369E7E}"/>
              </a:ext>
            </a:extLst>
          </p:cNvPr>
          <p:cNvSpPr txBox="1"/>
          <p:nvPr/>
        </p:nvSpPr>
        <p:spPr>
          <a:xfrm>
            <a:off x="2291472" y="6168474"/>
            <a:ext cx="554633" cy="584775"/>
          </a:xfrm>
          <a:prstGeom prst="rect">
            <a:avLst/>
          </a:prstGeom>
          <a:solidFill>
            <a:schemeClr val="bg1"/>
          </a:solidFill>
        </p:spPr>
        <p:txBody>
          <a:bodyPr wrap="square" rtlCol="0">
            <a:spAutoFit/>
          </a:bodyPr>
          <a:lstStyle/>
          <a:p>
            <a:r>
              <a:rPr lang="en-US" sz="1600" dirty="0"/>
              <a:t>ant loss</a:t>
            </a:r>
          </a:p>
        </p:txBody>
      </p:sp>
      <p:sp>
        <p:nvSpPr>
          <p:cNvPr id="7" name="TextBox 6">
            <a:extLst>
              <a:ext uri="{FF2B5EF4-FFF2-40B4-BE49-F238E27FC236}">
                <a16:creationId xmlns:a16="http://schemas.microsoft.com/office/drawing/2014/main" id="{231B8C66-9C62-CB42-8A2F-2367AA5BD47B}"/>
              </a:ext>
            </a:extLst>
          </p:cNvPr>
          <p:cNvSpPr txBox="1"/>
          <p:nvPr/>
        </p:nvSpPr>
        <p:spPr>
          <a:xfrm>
            <a:off x="2815482" y="6168474"/>
            <a:ext cx="554633" cy="584775"/>
          </a:xfrm>
          <a:prstGeom prst="rect">
            <a:avLst/>
          </a:prstGeom>
          <a:solidFill>
            <a:schemeClr val="bg1"/>
          </a:solidFill>
        </p:spPr>
        <p:txBody>
          <a:bodyPr wrap="square" rtlCol="0">
            <a:spAutoFit/>
          </a:bodyPr>
          <a:lstStyle/>
          <a:p>
            <a:r>
              <a:rPr lang="en-US" sz="1600" dirty="0" err="1"/>
              <a:t>ant_neu</a:t>
            </a:r>
            <a:endParaRPr lang="en-US" sz="1600" dirty="0"/>
          </a:p>
        </p:txBody>
      </p:sp>
      <p:sp>
        <p:nvSpPr>
          <p:cNvPr id="8" name="TextBox 7">
            <a:extLst>
              <a:ext uri="{FF2B5EF4-FFF2-40B4-BE49-F238E27FC236}">
                <a16:creationId xmlns:a16="http://schemas.microsoft.com/office/drawing/2014/main" id="{A9706329-CA37-CA41-8895-A3E2BD6A0456}"/>
              </a:ext>
            </a:extLst>
          </p:cNvPr>
          <p:cNvSpPr txBox="1"/>
          <p:nvPr/>
        </p:nvSpPr>
        <p:spPr>
          <a:xfrm>
            <a:off x="3262325" y="6168474"/>
            <a:ext cx="554633" cy="338554"/>
          </a:xfrm>
          <a:prstGeom prst="rect">
            <a:avLst/>
          </a:prstGeom>
          <a:solidFill>
            <a:schemeClr val="bg1"/>
          </a:solidFill>
        </p:spPr>
        <p:txBody>
          <a:bodyPr wrap="square" rtlCol="0">
            <a:spAutoFit/>
          </a:bodyPr>
          <a:lstStyle/>
          <a:p>
            <a:r>
              <a:rPr lang="en-US" sz="1600" dirty="0"/>
              <a:t>gain</a:t>
            </a:r>
          </a:p>
        </p:txBody>
      </p:sp>
      <p:sp>
        <p:nvSpPr>
          <p:cNvPr id="9" name="TextBox 8">
            <a:extLst>
              <a:ext uri="{FF2B5EF4-FFF2-40B4-BE49-F238E27FC236}">
                <a16:creationId xmlns:a16="http://schemas.microsoft.com/office/drawing/2014/main" id="{A021C88E-E27C-4547-BB8F-54D0B36C2AC3}"/>
              </a:ext>
            </a:extLst>
          </p:cNvPr>
          <p:cNvSpPr txBox="1"/>
          <p:nvPr/>
        </p:nvSpPr>
        <p:spPr>
          <a:xfrm>
            <a:off x="3757060" y="6168474"/>
            <a:ext cx="554633" cy="338554"/>
          </a:xfrm>
          <a:prstGeom prst="rect">
            <a:avLst/>
          </a:prstGeom>
          <a:solidFill>
            <a:schemeClr val="bg1"/>
          </a:solidFill>
        </p:spPr>
        <p:txBody>
          <a:bodyPr wrap="square" rtlCol="0">
            <a:spAutoFit/>
          </a:bodyPr>
          <a:lstStyle/>
          <a:p>
            <a:r>
              <a:rPr lang="en-US" sz="1600" dirty="0"/>
              <a:t>loss</a:t>
            </a:r>
          </a:p>
        </p:txBody>
      </p:sp>
      <p:sp>
        <p:nvSpPr>
          <p:cNvPr id="10" name="TextBox 9">
            <a:extLst>
              <a:ext uri="{FF2B5EF4-FFF2-40B4-BE49-F238E27FC236}">
                <a16:creationId xmlns:a16="http://schemas.microsoft.com/office/drawing/2014/main" id="{082AF1BC-010D-C348-AA21-3DD4B7D3315A}"/>
              </a:ext>
            </a:extLst>
          </p:cNvPr>
          <p:cNvSpPr txBox="1"/>
          <p:nvPr/>
        </p:nvSpPr>
        <p:spPr>
          <a:xfrm>
            <a:off x="4203903" y="6168474"/>
            <a:ext cx="554633" cy="584775"/>
          </a:xfrm>
          <a:prstGeom prst="rect">
            <a:avLst/>
          </a:prstGeom>
          <a:solidFill>
            <a:schemeClr val="bg1"/>
          </a:solidFill>
        </p:spPr>
        <p:txBody>
          <a:bodyPr wrap="square" rtlCol="0">
            <a:spAutoFit/>
          </a:bodyPr>
          <a:lstStyle/>
          <a:p>
            <a:r>
              <a:rPr lang="en-US" sz="1600" dirty="0"/>
              <a:t>no gain</a:t>
            </a:r>
          </a:p>
        </p:txBody>
      </p:sp>
      <p:sp>
        <p:nvSpPr>
          <p:cNvPr id="11" name="TextBox 10">
            <a:extLst>
              <a:ext uri="{FF2B5EF4-FFF2-40B4-BE49-F238E27FC236}">
                <a16:creationId xmlns:a16="http://schemas.microsoft.com/office/drawing/2014/main" id="{308BC37D-27B6-7E46-995D-888C09A80822}"/>
              </a:ext>
            </a:extLst>
          </p:cNvPr>
          <p:cNvSpPr txBox="1"/>
          <p:nvPr/>
        </p:nvSpPr>
        <p:spPr>
          <a:xfrm>
            <a:off x="4698638" y="6168474"/>
            <a:ext cx="554633" cy="584775"/>
          </a:xfrm>
          <a:prstGeom prst="rect">
            <a:avLst/>
          </a:prstGeom>
          <a:solidFill>
            <a:schemeClr val="bg1"/>
          </a:solidFill>
        </p:spPr>
        <p:txBody>
          <a:bodyPr wrap="square" rtlCol="0">
            <a:spAutoFit/>
          </a:bodyPr>
          <a:lstStyle/>
          <a:p>
            <a:r>
              <a:rPr lang="en-US" sz="1600" dirty="0"/>
              <a:t>no loss</a:t>
            </a:r>
          </a:p>
        </p:txBody>
      </p:sp>
      <p:sp>
        <p:nvSpPr>
          <p:cNvPr id="12" name="TextBox 11">
            <a:extLst>
              <a:ext uri="{FF2B5EF4-FFF2-40B4-BE49-F238E27FC236}">
                <a16:creationId xmlns:a16="http://schemas.microsoft.com/office/drawing/2014/main" id="{A4298EA2-CEB0-774F-9F19-D65D7F136DE5}"/>
              </a:ext>
            </a:extLst>
          </p:cNvPr>
          <p:cNvSpPr txBox="1"/>
          <p:nvPr/>
        </p:nvSpPr>
        <p:spPr>
          <a:xfrm>
            <a:off x="5259275" y="6168474"/>
            <a:ext cx="554633" cy="584775"/>
          </a:xfrm>
          <a:prstGeom prst="rect">
            <a:avLst/>
          </a:prstGeom>
          <a:solidFill>
            <a:schemeClr val="bg1"/>
          </a:solidFill>
        </p:spPr>
        <p:txBody>
          <a:bodyPr wrap="square" rtlCol="0">
            <a:spAutoFit/>
          </a:bodyPr>
          <a:lstStyle/>
          <a:p>
            <a:r>
              <a:rPr lang="en-US" sz="1600" dirty="0"/>
              <a:t>out </a:t>
            </a:r>
            <a:r>
              <a:rPr lang="en-US" sz="1600" dirty="0" err="1"/>
              <a:t>neu</a:t>
            </a:r>
            <a:endParaRPr lang="en-US" sz="1600" dirty="0"/>
          </a:p>
        </p:txBody>
      </p:sp>
      <p:sp>
        <p:nvSpPr>
          <p:cNvPr id="13" name="TextBox 12">
            <a:extLst>
              <a:ext uri="{FF2B5EF4-FFF2-40B4-BE49-F238E27FC236}">
                <a16:creationId xmlns:a16="http://schemas.microsoft.com/office/drawing/2014/main" id="{60D27278-7BAD-1245-8DC5-48621DB0429D}"/>
              </a:ext>
            </a:extLst>
          </p:cNvPr>
          <p:cNvSpPr txBox="1"/>
          <p:nvPr/>
        </p:nvSpPr>
        <p:spPr>
          <a:xfrm>
            <a:off x="5706118" y="6168474"/>
            <a:ext cx="554633" cy="338554"/>
          </a:xfrm>
          <a:prstGeom prst="rect">
            <a:avLst/>
          </a:prstGeom>
          <a:solidFill>
            <a:schemeClr val="bg1"/>
          </a:solidFill>
        </p:spPr>
        <p:txBody>
          <a:bodyPr wrap="square" rtlCol="0">
            <a:spAutoFit/>
          </a:bodyPr>
          <a:lstStyle/>
          <a:p>
            <a:r>
              <a:rPr lang="en-US" sz="1600" dirty="0"/>
              <a:t>miss</a:t>
            </a:r>
          </a:p>
        </p:txBody>
      </p:sp>
      <p:sp>
        <p:nvSpPr>
          <p:cNvPr id="14" name="TextBox 13">
            <a:extLst>
              <a:ext uri="{FF2B5EF4-FFF2-40B4-BE49-F238E27FC236}">
                <a16:creationId xmlns:a16="http://schemas.microsoft.com/office/drawing/2014/main" id="{F3C77677-F869-994B-A5DE-46C9883B0899}"/>
              </a:ext>
            </a:extLst>
          </p:cNvPr>
          <p:cNvSpPr txBox="1"/>
          <p:nvPr/>
        </p:nvSpPr>
        <p:spPr>
          <a:xfrm>
            <a:off x="6193501" y="6168474"/>
            <a:ext cx="554633" cy="338554"/>
          </a:xfrm>
          <a:prstGeom prst="rect">
            <a:avLst/>
          </a:prstGeom>
          <a:solidFill>
            <a:schemeClr val="bg1"/>
          </a:solidFill>
        </p:spPr>
        <p:txBody>
          <a:bodyPr wrap="square" rtlCol="0">
            <a:spAutoFit/>
          </a:bodyPr>
          <a:lstStyle/>
          <a:p>
            <a:r>
              <a:rPr lang="en-US" sz="1600" dirty="0"/>
              <a:t>run</a:t>
            </a:r>
          </a:p>
        </p:txBody>
      </p:sp>
      <p:sp>
        <p:nvSpPr>
          <p:cNvPr id="15" name="TextBox 14">
            <a:extLst>
              <a:ext uri="{FF2B5EF4-FFF2-40B4-BE49-F238E27FC236}">
                <a16:creationId xmlns:a16="http://schemas.microsoft.com/office/drawing/2014/main" id="{58E19A11-864D-A344-9847-C012F51894F3}"/>
              </a:ext>
            </a:extLst>
          </p:cNvPr>
          <p:cNvSpPr txBox="1"/>
          <p:nvPr/>
        </p:nvSpPr>
        <p:spPr>
          <a:xfrm>
            <a:off x="6611069" y="6168474"/>
            <a:ext cx="584626" cy="584775"/>
          </a:xfrm>
          <a:prstGeom prst="rect">
            <a:avLst/>
          </a:prstGeom>
          <a:solidFill>
            <a:schemeClr val="bg1"/>
          </a:solidFill>
        </p:spPr>
        <p:txBody>
          <a:bodyPr wrap="square" rtlCol="0">
            <a:spAutoFit/>
          </a:bodyPr>
          <a:lstStyle/>
          <a:p>
            <a:r>
              <a:rPr lang="en-US" sz="1600" dirty="0"/>
              <a:t>x mm</a:t>
            </a:r>
          </a:p>
        </p:txBody>
      </p:sp>
      <p:sp>
        <p:nvSpPr>
          <p:cNvPr id="16" name="TextBox 15">
            <a:extLst>
              <a:ext uri="{FF2B5EF4-FFF2-40B4-BE49-F238E27FC236}">
                <a16:creationId xmlns:a16="http://schemas.microsoft.com/office/drawing/2014/main" id="{A8254BC7-C58A-CD49-9179-DF7C88F85FDE}"/>
              </a:ext>
            </a:extLst>
          </p:cNvPr>
          <p:cNvSpPr txBox="1"/>
          <p:nvPr/>
        </p:nvSpPr>
        <p:spPr>
          <a:xfrm>
            <a:off x="7083157" y="6168474"/>
            <a:ext cx="584626" cy="584775"/>
          </a:xfrm>
          <a:prstGeom prst="rect">
            <a:avLst/>
          </a:prstGeom>
          <a:solidFill>
            <a:schemeClr val="bg1"/>
          </a:solidFill>
        </p:spPr>
        <p:txBody>
          <a:bodyPr wrap="square" rtlCol="0">
            <a:spAutoFit/>
          </a:bodyPr>
          <a:lstStyle/>
          <a:p>
            <a:r>
              <a:rPr lang="en-US" sz="1600" dirty="0"/>
              <a:t>y mm</a:t>
            </a:r>
          </a:p>
        </p:txBody>
      </p:sp>
      <p:sp>
        <p:nvSpPr>
          <p:cNvPr id="17" name="TextBox 16">
            <a:extLst>
              <a:ext uri="{FF2B5EF4-FFF2-40B4-BE49-F238E27FC236}">
                <a16:creationId xmlns:a16="http://schemas.microsoft.com/office/drawing/2014/main" id="{F962AD52-A935-474F-8C8A-877BDF47694D}"/>
              </a:ext>
            </a:extLst>
          </p:cNvPr>
          <p:cNvSpPr txBox="1"/>
          <p:nvPr/>
        </p:nvSpPr>
        <p:spPr>
          <a:xfrm>
            <a:off x="7545295" y="6168474"/>
            <a:ext cx="584626" cy="584775"/>
          </a:xfrm>
          <a:prstGeom prst="rect">
            <a:avLst/>
          </a:prstGeom>
          <a:solidFill>
            <a:schemeClr val="bg1"/>
          </a:solidFill>
        </p:spPr>
        <p:txBody>
          <a:bodyPr wrap="square" rtlCol="0">
            <a:spAutoFit/>
          </a:bodyPr>
          <a:lstStyle/>
          <a:p>
            <a:r>
              <a:rPr lang="en-US" sz="1600" dirty="0"/>
              <a:t>z mm</a:t>
            </a:r>
          </a:p>
        </p:txBody>
      </p:sp>
      <p:sp>
        <p:nvSpPr>
          <p:cNvPr id="18" name="TextBox 17">
            <a:extLst>
              <a:ext uri="{FF2B5EF4-FFF2-40B4-BE49-F238E27FC236}">
                <a16:creationId xmlns:a16="http://schemas.microsoft.com/office/drawing/2014/main" id="{F1E7F9D1-DF1E-5641-B32A-F9356E58D788}"/>
              </a:ext>
            </a:extLst>
          </p:cNvPr>
          <p:cNvSpPr txBox="1"/>
          <p:nvPr/>
        </p:nvSpPr>
        <p:spPr>
          <a:xfrm>
            <a:off x="9109681" y="6168474"/>
            <a:ext cx="584626" cy="338554"/>
          </a:xfrm>
          <a:prstGeom prst="rect">
            <a:avLst/>
          </a:prstGeom>
          <a:solidFill>
            <a:schemeClr val="bg1"/>
          </a:solidFill>
        </p:spPr>
        <p:txBody>
          <a:bodyPr wrap="square" rtlCol="0">
            <a:spAutoFit/>
          </a:bodyPr>
          <a:lstStyle/>
          <a:p>
            <a:r>
              <a:rPr lang="en-US" sz="1600" dirty="0"/>
              <a:t>yaw</a:t>
            </a:r>
          </a:p>
        </p:txBody>
      </p:sp>
      <p:sp>
        <p:nvSpPr>
          <p:cNvPr id="20" name="TextBox 19">
            <a:extLst>
              <a:ext uri="{FF2B5EF4-FFF2-40B4-BE49-F238E27FC236}">
                <a16:creationId xmlns:a16="http://schemas.microsoft.com/office/drawing/2014/main" id="{F27E95A4-D55D-FE4B-9B20-66153F17F34C}"/>
              </a:ext>
            </a:extLst>
          </p:cNvPr>
          <p:cNvSpPr txBox="1"/>
          <p:nvPr/>
        </p:nvSpPr>
        <p:spPr>
          <a:xfrm>
            <a:off x="8661679" y="6168474"/>
            <a:ext cx="477026" cy="338554"/>
          </a:xfrm>
          <a:prstGeom prst="rect">
            <a:avLst/>
          </a:prstGeom>
          <a:solidFill>
            <a:schemeClr val="bg1"/>
          </a:solidFill>
        </p:spPr>
        <p:txBody>
          <a:bodyPr wrap="square" rtlCol="0">
            <a:spAutoFit/>
          </a:bodyPr>
          <a:lstStyle/>
          <a:p>
            <a:r>
              <a:rPr lang="en-US" sz="1600" dirty="0"/>
              <a:t>roll</a:t>
            </a:r>
          </a:p>
        </p:txBody>
      </p:sp>
      <p:sp>
        <p:nvSpPr>
          <p:cNvPr id="21" name="TextBox 20">
            <a:extLst>
              <a:ext uri="{FF2B5EF4-FFF2-40B4-BE49-F238E27FC236}">
                <a16:creationId xmlns:a16="http://schemas.microsoft.com/office/drawing/2014/main" id="{A183ADE7-81A5-2F47-8DB1-07CF6FD7D89F}"/>
              </a:ext>
            </a:extLst>
          </p:cNvPr>
          <p:cNvSpPr txBox="1"/>
          <p:nvPr/>
        </p:nvSpPr>
        <p:spPr>
          <a:xfrm>
            <a:off x="8037220" y="6168474"/>
            <a:ext cx="609405" cy="338554"/>
          </a:xfrm>
          <a:prstGeom prst="rect">
            <a:avLst/>
          </a:prstGeom>
          <a:solidFill>
            <a:schemeClr val="bg1"/>
          </a:solidFill>
        </p:spPr>
        <p:txBody>
          <a:bodyPr wrap="square" rtlCol="0">
            <a:spAutoFit/>
          </a:bodyPr>
          <a:lstStyle/>
          <a:p>
            <a:r>
              <a:rPr lang="en-US" sz="1600" dirty="0"/>
              <a:t>pitch</a:t>
            </a:r>
          </a:p>
        </p:txBody>
      </p:sp>
    </p:spTree>
    <p:extLst>
      <p:ext uri="{BB962C8B-B14F-4D97-AF65-F5344CB8AC3E}">
        <p14:creationId xmlns:p14="http://schemas.microsoft.com/office/powerpoint/2010/main" val="1951566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TIMECOURSE</a:t>
            </a:r>
          </a:p>
        </p:txBody>
      </p:sp>
      <p:pic>
        <p:nvPicPr>
          <p:cNvPr id="4" name="Picture 3">
            <a:extLst>
              <a:ext uri="{FF2B5EF4-FFF2-40B4-BE49-F238E27FC236}">
                <a16:creationId xmlns:a16="http://schemas.microsoft.com/office/drawing/2014/main" id="{FD57A2FE-DB0C-D44D-AE8E-1BF3776F51DD}"/>
              </a:ext>
            </a:extLst>
          </p:cNvPr>
          <p:cNvPicPr>
            <a:picLocks noChangeAspect="1"/>
          </p:cNvPicPr>
          <p:nvPr/>
        </p:nvPicPr>
        <p:blipFill rotWithShape="1">
          <a:blip r:embed="rId3"/>
          <a:srcRect l="10132" b="5526"/>
          <a:stretch/>
        </p:blipFill>
        <p:spPr>
          <a:xfrm>
            <a:off x="1013048" y="1369903"/>
            <a:ext cx="10165903" cy="5486400"/>
          </a:xfrm>
          <a:prstGeom prst="rect">
            <a:avLst/>
          </a:prstGeom>
        </p:spPr>
      </p:pic>
    </p:spTree>
    <p:extLst>
      <p:ext uri="{BB962C8B-B14F-4D97-AF65-F5344CB8AC3E}">
        <p14:creationId xmlns:p14="http://schemas.microsoft.com/office/powerpoint/2010/main" val="237133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77DDC15-80C5-784E-AAB3-1D87D57B531E}"/>
              </a:ext>
            </a:extLst>
          </p:cNvPr>
          <p:cNvSpPr txBox="1"/>
          <p:nvPr/>
        </p:nvSpPr>
        <p:spPr>
          <a:xfrm>
            <a:off x="0" y="-1697"/>
            <a:ext cx="12192000" cy="1371600"/>
          </a:xfrm>
          <a:prstGeom prst="rect">
            <a:avLst/>
          </a:prstGeom>
          <a:solidFill>
            <a:srgbClr val="DAE3F3">
              <a:alpha val="67843"/>
            </a:srgb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F38786B-CA69-C746-8BB2-687E30220269}"/>
              </a:ext>
            </a:extLst>
          </p:cNvPr>
          <p:cNvSpPr>
            <a:spLocks noGrp="1"/>
          </p:cNvSpPr>
          <p:nvPr>
            <p:ph type="title"/>
          </p:nvPr>
        </p:nvSpPr>
        <p:spPr>
          <a:xfrm>
            <a:off x="741453" y="76998"/>
            <a:ext cx="11378334" cy="1325563"/>
          </a:xfrm>
        </p:spPr>
        <p:txBody>
          <a:bodyPr>
            <a:normAutofit/>
          </a:bodyPr>
          <a:lstStyle/>
          <a:p>
            <a:r>
              <a:rPr lang="en-US" dirty="0">
                <a:latin typeface="Segoe UI Historic" panose="020B0502040204020203" pitchFamily="34" charset="0"/>
                <a:ea typeface="Segoe UI Historic" panose="020B0502040204020203" pitchFamily="34" charset="0"/>
                <a:cs typeface="Segoe UI Historic" panose="020B0502040204020203" pitchFamily="34" charset="0"/>
              </a:rPr>
              <a:t>HISTOGRAMS OF BETA WEIGHTS</a:t>
            </a:r>
          </a:p>
        </p:txBody>
      </p:sp>
      <p:pic>
        <p:nvPicPr>
          <p:cNvPr id="5" name="Picture 4">
            <a:extLst>
              <a:ext uri="{FF2B5EF4-FFF2-40B4-BE49-F238E27FC236}">
                <a16:creationId xmlns:a16="http://schemas.microsoft.com/office/drawing/2014/main" id="{88399733-9AEE-4441-978F-5F3E9CDDF201}"/>
              </a:ext>
            </a:extLst>
          </p:cNvPr>
          <p:cNvPicPr>
            <a:picLocks noChangeAspect="1"/>
          </p:cNvPicPr>
          <p:nvPr/>
        </p:nvPicPr>
        <p:blipFill>
          <a:blip r:embed="rId3"/>
          <a:stretch>
            <a:fillRect/>
          </a:stretch>
        </p:blipFill>
        <p:spPr>
          <a:xfrm>
            <a:off x="6584414" y="4113687"/>
            <a:ext cx="4228973" cy="2743200"/>
          </a:xfrm>
          <a:prstGeom prst="rect">
            <a:avLst/>
          </a:prstGeom>
        </p:spPr>
      </p:pic>
      <p:pic>
        <p:nvPicPr>
          <p:cNvPr id="7" name="Picture 6">
            <a:extLst>
              <a:ext uri="{FF2B5EF4-FFF2-40B4-BE49-F238E27FC236}">
                <a16:creationId xmlns:a16="http://schemas.microsoft.com/office/drawing/2014/main" id="{479C9578-37AC-3542-8B61-82E667B4C4DF}"/>
              </a:ext>
            </a:extLst>
          </p:cNvPr>
          <p:cNvPicPr>
            <a:picLocks noChangeAspect="1"/>
          </p:cNvPicPr>
          <p:nvPr/>
        </p:nvPicPr>
        <p:blipFill>
          <a:blip r:embed="rId4"/>
          <a:stretch>
            <a:fillRect/>
          </a:stretch>
        </p:blipFill>
        <p:spPr>
          <a:xfrm>
            <a:off x="1432992" y="4113687"/>
            <a:ext cx="4228973" cy="2743200"/>
          </a:xfrm>
          <a:prstGeom prst="rect">
            <a:avLst/>
          </a:prstGeom>
        </p:spPr>
      </p:pic>
      <p:pic>
        <p:nvPicPr>
          <p:cNvPr id="9" name="Picture 8">
            <a:extLst>
              <a:ext uri="{FF2B5EF4-FFF2-40B4-BE49-F238E27FC236}">
                <a16:creationId xmlns:a16="http://schemas.microsoft.com/office/drawing/2014/main" id="{C38BFE6A-255E-4A42-A4D4-0CA46EED88FF}"/>
              </a:ext>
            </a:extLst>
          </p:cNvPr>
          <p:cNvPicPr>
            <a:picLocks noChangeAspect="1"/>
          </p:cNvPicPr>
          <p:nvPr/>
        </p:nvPicPr>
        <p:blipFill>
          <a:blip r:embed="rId5"/>
          <a:stretch>
            <a:fillRect/>
          </a:stretch>
        </p:blipFill>
        <p:spPr>
          <a:xfrm>
            <a:off x="6584414" y="1440028"/>
            <a:ext cx="4228973" cy="2743200"/>
          </a:xfrm>
          <a:prstGeom prst="rect">
            <a:avLst/>
          </a:prstGeom>
        </p:spPr>
      </p:pic>
      <p:pic>
        <p:nvPicPr>
          <p:cNvPr id="11" name="Picture 10">
            <a:extLst>
              <a:ext uri="{FF2B5EF4-FFF2-40B4-BE49-F238E27FC236}">
                <a16:creationId xmlns:a16="http://schemas.microsoft.com/office/drawing/2014/main" id="{1AE5CD74-89F4-DF41-A7C9-047F94A94F63}"/>
              </a:ext>
            </a:extLst>
          </p:cNvPr>
          <p:cNvPicPr>
            <a:picLocks noChangeAspect="1"/>
          </p:cNvPicPr>
          <p:nvPr/>
        </p:nvPicPr>
        <p:blipFill>
          <a:blip r:embed="rId6"/>
          <a:stretch>
            <a:fillRect/>
          </a:stretch>
        </p:blipFill>
        <p:spPr>
          <a:xfrm>
            <a:off x="1432993" y="1481256"/>
            <a:ext cx="4228973" cy="2743200"/>
          </a:xfrm>
          <a:prstGeom prst="rect">
            <a:avLst/>
          </a:prstGeom>
        </p:spPr>
      </p:pic>
      <p:sp>
        <p:nvSpPr>
          <p:cNvPr id="8" name="TextBox 7">
            <a:extLst>
              <a:ext uri="{FF2B5EF4-FFF2-40B4-BE49-F238E27FC236}">
                <a16:creationId xmlns:a16="http://schemas.microsoft.com/office/drawing/2014/main" id="{CEFBD256-6B73-774C-8C66-08358B751B98}"/>
              </a:ext>
            </a:extLst>
          </p:cNvPr>
          <p:cNvSpPr txBox="1"/>
          <p:nvPr/>
        </p:nvSpPr>
        <p:spPr>
          <a:xfrm>
            <a:off x="9325225" y="4322423"/>
            <a:ext cx="1303330" cy="338554"/>
          </a:xfrm>
          <a:prstGeom prst="rect">
            <a:avLst/>
          </a:prstGeom>
          <a:solidFill>
            <a:schemeClr val="bg1"/>
          </a:solidFill>
        </p:spPr>
        <p:txBody>
          <a:bodyPr wrap="square" rtlCol="0">
            <a:spAutoFit/>
          </a:bodyPr>
          <a:lstStyle/>
          <a:p>
            <a:r>
              <a:rPr lang="en-US" sz="1600" dirty="0"/>
              <a:t>ant gain (β)</a:t>
            </a:r>
          </a:p>
        </p:txBody>
      </p:sp>
      <p:sp>
        <p:nvSpPr>
          <p:cNvPr id="10" name="TextBox 9">
            <a:extLst>
              <a:ext uri="{FF2B5EF4-FFF2-40B4-BE49-F238E27FC236}">
                <a16:creationId xmlns:a16="http://schemas.microsoft.com/office/drawing/2014/main" id="{3936C021-8F41-3145-964C-5BDB914B5DEA}"/>
              </a:ext>
            </a:extLst>
          </p:cNvPr>
          <p:cNvSpPr txBox="1"/>
          <p:nvPr/>
        </p:nvSpPr>
        <p:spPr>
          <a:xfrm>
            <a:off x="4089912" y="4322423"/>
            <a:ext cx="1238784" cy="338554"/>
          </a:xfrm>
          <a:prstGeom prst="rect">
            <a:avLst/>
          </a:prstGeom>
          <a:solidFill>
            <a:schemeClr val="bg1"/>
          </a:solidFill>
        </p:spPr>
        <p:txBody>
          <a:bodyPr wrap="square" rtlCol="0">
            <a:spAutoFit/>
          </a:bodyPr>
          <a:lstStyle/>
          <a:p>
            <a:r>
              <a:rPr lang="en-US" sz="1600" dirty="0"/>
              <a:t>ant loss (β)</a:t>
            </a:r>
          </a:p>
        </p:txBody>
      </p:sp>
      <p:sp>
        <p:nvSpPr>
          <p:cNvPr id="12" name="TextBox 11">
            <a:extLst>
              <a:ext uri="{FF2B5EF4-FFF2-40B4-BE49-F238E27FC236}">
                <a16:creationId xmlns:a16="http://schemas.microsoft.com/office/drawing/2014/main" id="{C9C9C678-278D-0E45-95F2-13C887185CFA}"/>
              </a:ext>
            </a:extLst>
          </p:cNvPr>
          <p:cNvSpPr txBox="1"/>
          <p:nvPr/>
        </p:nvSpPr>
        <p:spPr>
          <a:xfrm>
            <a:off x="9323570" y="1651878"/>
            <a:ext cx="1432422" cy="338554"/>
          </a:xfrm>
          <a:prstGeom prst="rect">
            <a:avLst/>
          </a:prstGeom>
          <a:solidFill>
            <a:schemeClr val="bg1"/>
          </a:solidFill>
        </p:spPr>
        <p:txBody>
          <a:bodyPr wrap="square" rtlCol="0">
            <a:spAutoFit/>
          </a:bodyPr>
          <a:lstStyle/>
          <a:p>
            <a:r>
              <a:rPr lang="en-US" sz="1600" dirty="0"/>
              <a:t>ant </a:t>
            </a:r>
            <a:r>
              <a:rPr lang="en-US" sz="1600" dirty="0" err="1"/>
              <a:t>neu</a:t>
            </a:r>
            <a:r>
              <a:rPr lang="en-US" sz="1600" dirty="0"/>
              <a:t> (β)</a:t>
            </a:r>
          </a:p>
        </p:txBody>
      </p:sp>
      <p:sp>
        <p:nvSpPr>
          <p:cNvPr id="21" name="TextBox 20">
            <a:extLst>
              <a:ext uri="{FF2B5EF4-FFF2-40B4-BE49-F238E27FC236}">
                <a16:creationId xmlns:a16="http://schemas.microsoft.com/office/drawing/2014/main" id="{E3C8EA8C-2545-8C4C-89BE-CA06BF712F48}"/>
              </a:ext>
            </a:extLst>
          </p:cNvPr>
          <p:cNvSpPr txBox="1"/>
          <p:nvPr/>
        </p:nvSpPr>
        <p:spPr>
          <a:xfrm>
            <a:off x="4089912" y="1775923"/>
            <a:ext cx="1238784" cy="338554"/>
          </a:xfrm>
          <a:prstGeom prst="rect">
            <a:avLst/>
          </a:prstGeom>
          <a:solidFill>
            <a:schemeClr val="bg1"/>
          </a:solidFill>
        </p:spPr>
        <p:txBody>
          <a:bodyPr wrap="square" rtlCol="0">
            <a:spAutoFit/>
          </a:bodyPr>
          <a:lstStyle/>
          <a:p>
            <a:r>
              <a:rPr lang="en-US" sz="1600" dirty="0"/>
              <a:t>r</a:t>
            </a:r>
            <a:r>
              <a:rPr lang="en-US" sz="1600" baseline="30000" dirty="0"/>
              <a:t>2</a:t>
            </a:r>
          </a:p>
        </p:txBody>
      </p:sp>
    </p:spTree>
    <p:extLst>
      <p:ext uri="{BB962C8B-B14F-4D97-AF65-F5344CB8AC3E}">
        <p14:creationId xmlns:p14="http://schemas.microsoft.com/office/powerpoint/2010/main" val="3071334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{FB8E0A83-B1BE-094A-AEF6-CA68BB3C309C}tf10001061</Template>
  <TotalTime>8142</TotalTime>
  <Words>658</Words>
  <Application>Microsoft Macintosh PowerPoint</Application>
  <PresentationFormat>Widescreen</PresentationFormat>
  <Paragraphs>184</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Narrow</vt:lpstr>
      <vt:lpstr>Calibri</vt:lpstr>
      <vt:lpstr>Calibri Light</vt:lpstr>
      <vt:lpstr>Segoe UI Historic</vt:lpstr>
      <vt:lpstr>System Font Regular</vt:lpstr>
      <vt:lpstr>Office Theme</vt:lpstr>
      <vt:lpstr>Neural Activation in the NAcc and Amygdala in Females Exposed to Low and High Levels of Early Life Stress</vt:lpstr>
      <vt:lpstr>ELS STUDY DESIGN</vt:lpstr>
      <vt:lpstr>TRAUMATIC EVENTS SCREENING INVENTORY FOR CHILDREN</vt:lpstr>
      <vt:lpstr>KIDMID</vt:lpstr>
      <vt:lpstr>ANALYSIS PIPELINE</vt:lpstr>
      <vt:lpstr>FREESURFER</vt:lpstr>
      <vt:lpstr>GENERAL LINEAR MODEL</vt:lpstr>
      <vt:lpstr>TIMECOURSE</vt:lpstr>
      <vt:lpstr>HISTOGRAMS OF BETA WEIGHTS</vt:lpstr>
      <vt:lpstr>ANTICIPATION OF GAIN contrast to neutral –high vs. low ELS</vt:lpstr>
      <vt:lpstr>PowerPoint Presentation</vt:lpstr>
      <vt:lpstr>ANTICIPATION OF GAIN contrast to neutral –high vs. low ELS</vt:lpstr>
      <vt:lpstr>ANTICIPATION OF LOSS contrast to neutral –high vs. low ELS</vt:lpstr>
      <vt:lpstr>ANTICIPATION OF LOSS contrast to neutral –high vs. low ELS</vt:lpstr>
      <vt:lpstr>ANTICIPATION OF LOSS contrast to neutral –high vs. low ELS</vt:lpstr>
      <vt:lpstr>FUNCTIONAL CONNECTIVITY</vt:lpstr>
      <vt:lpstr>FUNCTIONAL CONNECTIVITY</vt:lpstr>
      <vt:lpstr>FUNCTIONAL CONNECTIVITY</vt:lpstr>
      <vt:lpstr>SUMMARY</vt:lpstr>
      <vt:lpstr>LIMITATIONS</vt:lpstr>
      <vt:lpstr>QUESTIONS</vt:lpstr>
      <vt:lpstr>T1-weighted SPGR</vt:lpstr>
      <vt:lpstr>FUNCTIONAL CONNECTIVITY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Association Between Maternal Depression and Infant White Matter Organization</dc:title>
  <dc:creator>Lauren Borchers</dc:creator>
  <cp:lastModifiedBy>Lauren Borchers</cp:lastModifiedBy>
  <cp:revision>376</cp:revision>
  <dcterms:created xsi:type="dcterms:W3CDTF">2019-05-21T20:45:25Z</dcterms:created>
  <dcterms:modified xsi:type="dcterms:W3CDTF">2019-06-06T15:57:49Z</dcterms:modified>
</cp:coreProperties>
</file>